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69" r:id="rId2"/>
  </p:sldMasterIdLst>
  <p:notesMasterIdLst>
    <p:notesMasterId r:id="rId56"/>
  </p:notesMasterIdLst>
  <p:handoutMasterIdLst>
    <p:handoutMasterId r:id="rId57"/>
  </p:handoutMasterIdLst>
  <p:sldIdLst>
    <p:sldId id="436" r:id="rId3"/>
    <p:sldId id="438" r:id="rId4"/>
    <p:sldId id="439" r:id="rId5"/>
    <p:sldId id="440" r:id="rId6"/>
    <p:sldId id="451" r:id="rId7"/>
    <p:sldId id="441" r:id="rId8"/>
    <p:sldId id="448" r:id="rId9"/>
    <p:sldId id="454" r:id="rId10"/>
    <p:sldId id="487" r:id="rId11"/>
    <p:sldId id="478" r:id="rId12"/>
    <p:sldId id="482" r:id="rId13"/>
    <p:sldId id="472" r:id="rId14"/>
    <p:sldId id="491" r:id="rId15"/>
    <p:sldId id="483" r:id="rId16"/>
    <p:sldId id="490" r:id="rId17"/>
    <p:sldId id="492" r:id="rId18"/>
    <p:sldId id="474" r:id="rId19"/>
    <p:sldId id="494" r:id="rId20"/>
    <p:sldId id="475" r:id="rId21"/>
    <p:sldId id="493" r:id="rId22"/>
    <p:sldId id="489" r:id="rId23"/>
    <p:sldId id="433" r:id="rId24"/>
    <p:sldId id="412" r:id="rId25"/>
    <p:sldId id="397" r:id="rId26"/>
    <p:sldId id="398" r:id="rId27"/>
    <p:sldId id="365" r:id="rId28"/>
    <p:sldId id="428" r:id="rId29"/>
    <p:sldId id="427" r:id="rId30"/>
    <p:sldId id="429" r:id="rId31"/>
    <p:sldId id="431" r:id="rId32"/>
    <p:sldId id="396" r:id="rId33"/>
    <p:sldId id="366" r:id="rId34"/>
    <p:sldId id="368" r:id="rId35"/>
    <p:sldId id="407" r:id="rId36"/>
    <p:sldId id="393" r:id="rId37"/>
    <p:sldId id="371" r:id="rId38"/>
    <p:sldId id="381" r:id="rId39"/>
    <p:sldId id="372" r:id="rId40"/>
    <p:sldId id="373" r:id="rId41"/>
    <p:sldId id="417" r:id="rId42"/>
    <p:sldId id="418" r:id="rId43"/>
    <p:sldId id="495" r:id="rId44"/>
    <p:sldId id="479" r:id="rId45"/>
    <p:sldId id="419" r:id="rId46"/>
    <p:sldId id="480" r:id="rId47"/>
    <p:sldId id="420" r:id="rId48"/>
    <p:sldId id="421" r:id="rId49"/>
    <p:sldId id="422" r:id="rId50"/>
    <p:sldId id="424" r:id="rId51"/>
    <p:sldId id="425" r:id="rId52"/>
    <p:sldId id="426" r:id="rId53"/>
    <p:sldId id="484" r:id="rId54"/>
    <p:sldId id="406" r:id="rId55"/>
  </p:sldIdLst>
  <p:sldSz cx="9144000" cy="6858000" type="screen4x3"/>
  <p:notesSz cx="9363075" cy="7077075"/>
  <p:defaultTextStyle>
    <a:defPPr>
      <a:defRPr lang="en-US"/>
    </a:defPPr>
    <a:lvl1pPr algn="l" rtl="0" fontAlgn="base">
      <a:spcBef>
        <a:spcPct val="0"/>
      </a:spcBef>
      <a:spcAft>
        <a:spcPct val="0"/>
      </a:spcAft>
      <a:defRPr sz="2000" i="1" kern="1200">
        <a:solidFill>
          <a:schemeClr val="tx1"/>
        </a:solidFill>
        <a:latin typeface="Arial Black" pitchFamily="34" charset="0"/>
        <a:ea typeface="+mn-ea"/>
        <a:cs typeface="Times New Roman" pitchFamily="18" charset="0"/>
      </a:defRPr>
    </a:lvl1pPr>
    <a:lvl2pPr marL="457200" algn="l" rtl="0" fontAlgn="base">
      <a:spcBef>
        <a:spcPct val="0"/>
      </a:spcBef>
      <a:spcAft>
        <a:spcPct val="0"/>
      </a:spcAft>
      <a:defRPr sz="2000" i="1" kern="1200">
        <a:solidFill>
          <a:schemeClr val="tx1"/>
        </a:solidFill>
        <a:latin typeface="Arial Black" pitchFamily="34" charset="0"/>
        <a:ea typeface="+mn-ea"/>
        <a:cs typeface="Times New Roman" pitchFamily="18" charset="0"/>
      </a:defRPr>
    </a:lvl2pPr>
    <a:lvl3pPr marL="914400" algn="l" rtl="0" fontAlgn="base">
      <a:spcBef>
        <a:spcPct val="0"/>
      </a:spcBef>
      <a:spcAft>
        <a:spcPct val="0"/>
      </a:spcAft>
      <a:defRPr sz="2000" i="1" kern="1200">
        <a:solidFill>
          <a:schemeClr val="tx1"/>
        </a:solidFill>
        <a:latin typeface="Arial Black" pitchFamily="34" charset="0"/>
        <a:ea typeface="+mn-ea"/>
        <a:cs typeface="Times New Roman" pitchFamily="18" charset="0"/>
      </a:defRPr>
    </a:lvl3pPr>
    <a:lvl4pPr marL="1371600" algn="l" rtl="0" fontAlgn="base">
      <a:spcBef>
        <a:spcPct val="0"/>
      </a:spcBef>
      <a:spcAft>
        <a:spcPct val="0"/>
      </a:spcAft>
      <a:defRPr sz="2000" i="1" kern="1200">
        <a:solidFill>
          <a:schemeClr val="tx1"/>
        </a:solidFill>
        <a:latin typeface="Arial Black" pitchFamily="34" charset="0"/>
        <a:ea typeface="+mn-ea"/>
        <a:cs typeface="Times New Roman" pitchFamily="18" charset="0"/>
      </a:defRPr>
    </a:lvl4pPr>
    <a:lvl5pPr marL="1828800" algn="l" rtl="0" fontAlgn="base">
      <a:spcBef>
        <a:spcPct val="0"/>
      </a:spcBef>
      <a:spcAft>
        <a:spcPct val="0"/>
      </a:spcAft>
      <a:defRPr sz="2000" i="1" kern="1200">
        <a:solidFill>
          <a:schemeClr val="tx1"/>
        </a:solidFill>
        <a:latin typeface="Arial Black" pitchFamily="34" charset="0"/>
        <a:ea typeface="+mn-ea"/>
        <a:cs typeface="Times New Roman" pitchFamily="18" charset="0"/>
      </a:defRPr>
    </a:lvl5pPr>
    <a:lvl6pPr marL="2286000" algn="l" defTabSz="914400" rtl="0" eaLnBrk="1" latinLnBrk="0" hangingPunct="1">
      <a:defRPr sz="2000" i="1" kern="1200">
        <a:solidFill>
          <a:schemeClr val="tx1"/>
        </a:solidFill>
        <a:latin typeface="Arial Black" pitchFamily="34" charset="0"/>
        <a:ea typeface="+mn-ea"/>
        <a:cs typeface="Times New Roman" pitchFamily="18" charset="0"/>
      </a:defRPr>
    </a:lvl6pPr>
    <a:lvl7pPr marL="2743200" algn="l" defTabSz="914400" rtl="0" eaLnBrk="1" latinLnBrk="0" hangingPunct="1">
      <a:defRPr sz="2000" i="1" kern="1200">
        <a:solidFill>
          <a:schemeClr val="tx1"/>
        </a:solidFill>
        <a:latin typeface="Arial Black" pitchFamily="34" charset="0"/>
        <a:ea typeface="+mn-ea"/>
        <a:cs typeface="Times New Roman" pitchFamily="18" charset="0"/>
      </a:defRPr>
    </a:lvl7pPr>
    <a:lvl8pPr marL="3200400" algn="l" defTabSz="914400" rtl="0" eaLnBrk="1" latinLnBrk="0" hangingPunct="1">
      <a:defRPr sz="2000" i="1" kern="1200">
        <a:solidFill>
          <a:schemeClr val="tx1"/>
        </a:solidFill>
        <a:latin typeface="Arial Black" pitchFamily="34" charset="0"/>
        <a:ea typeface="+mn-ea"/>
        <a:cs typeface="Times New Roman" pitchFamily="18" charset="0"/>
      </a:defRPr>
    </a:lvl8pPr>
    <a:lvl9pPr marL="3657600" algn="l" defTabSz="914400" rtl="0" eaLnBrk="1" latinLnBrk="0" hangingPunct="1">
      <a:defRPr sz="2000" i="1" kern="1200">
        <a:solidFill>
          <a:schemeClr val="tx1"/>
        </a:solidFill>
        <a:latin typeface="Arial Black" pitchFamily="34" charset="0"/>
        <a:ea typeface="+mn-ea"/>
        <a:cs typeface="Times New Roman" pitchFamily="18"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accoun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ECFF"/>
    <a:srgbClr val="FFFFCC"/>
    <a:srgbClr val="CC0000"/>
    <a:srgbClr val="F5F597"/>
    <a:srgbClr val="0000CC"/>
    <a:srgbClr val="3333CC"/>
    <a:srgbClr val="0000FF"/>
    <a:srgbClr val="00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75" autoAdjust="0"/>
    <p:restoredTop sz="91024" autoAdjust="0"/>
  </p:normalViewPr>
  <p:slideViewPr>
    <p:cSldViewPr snapToGrid="0">
      <p:cViewPr>
        <p:scale>
          <a:sx n="96" d="100"/>
          <a:sy n="96" d="100"/>
        </p:scale>
        <p:origin x="-492"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1416" y="876"/>
      </p:cViewPr>
      <p:guideLst>
        <p:guide orient="horz" pos="2229"/>
        <p:guide pos="294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4056063" cy="352425"/>
          </a:xfrm>
          <a:prstGeom prst="rect">
            <a:avLst/>
          </a:prstGeom>
          <a:noFill/>
          <a:ln w="12700">
            <a:noFill/>
            <a:miter lim="800000"/>
            <a:headEnd type="none" w="sm" len="sm"/>
            <a:tailEnd type="none" w="sm" len="sm"/>
          </a:ln>
          <a:effectLst/>
        </p:spPr>
        <p:txBody>
          <a:bodyPr vert="horz" wrap="square" lIns="94210" tIns="47106" rIns="94210" bIns="47106" numCol="1" anchor="t" anchorCtr="0" compatLnSpc="1">
            <a:prstTxWarp prst="textNoShape">
              <a:avLst/>
            </a:prstTxWarp>
          </a:bodyPr>
          <a:lstStyle>
            <a:lvl1pPr defTabSz="941802" eaLnBrk="0" hangingPunct="0">
              <a:lnSpc>
                <a:spcPct val="100000"/>
              </a:lnSpc>
              <a:spcBef>
                <a:spcPct val="0"/>
              </a:spcBef>
              <a:buClrTx/>
              <a:defRPr sz="1200" i="0">
                <a:latin typeface="Times New Roman" pitchFamily="18" charset="0"/>
              </a:defRPr>
            </a:lvl1pPr>
          </a:lstStyle>
          <a:p>
            <a:pPr>
              <a:defRPr/>
            </a:pPr>
            <a:endParaRPr lang="en-US"/>
          </a:p>
        </p:txBody>
      </p:sp>
      <p:sp>
        <p:nvSpPr>
          <p:cNvPr id="83971" name="Rectangle 3"/>
          <p:cNvSpPr>
            <a:spLocks noGrp="1" noChangeArrowheads="1"/>
          </p:cNvSpPr>
          <p:nvPr>
            <p:ph type="dt" sz="quarter" idx="1"/>
          </p:nvPr>
        </p:nvSpPr>
        <p:spPr bwMode="auto">
          <a:xfrm>
            <a:off x="5307013" y="0"/>
            <a:ext cx="4056062" cy="352425"/>
          </a:xfrm>
          <a:prstGeom prst="rect">
            <a:avLst/>
          </a:prstGeom>
          <a:noFill/>
          <a:ln w="12700">
            <a:noFill/>
            <a:miter lim="800000"/>
            <a:headEnd type="none" w="sm" len="sm"/>
            <a:tailEnd type="none" w="sm" len="sm"/>
          </a:ln>
          <a:effectLst/>
        </p:spPr>
        <p:txBody>
          <a:bodyPr vert="horz" wrap="square" lIns="94210" tIns="47106" rIns="94210" bIns="47106" numCol="1" anchor="t" anchorCtr="0" compatLnSpc="1">
            <a:prstTxWarp prst="textNoShape">
              <a:avLst/>
            </a:prstTxWarp>
          </a:bodyPr>
          <a:lstStyle>
            <a:lvl1pPr algn="r" defTabSz="941802" eaLnBrk="0" hangingPunct="0">
              <a:lnSpc>
                <a:spcPct val="100000"/>
              </a:lnSpc>
              <a:spcBef>
                <a:spcPct val="0"/>
              </a:spcBef>
              <a:buClrTx/>
              <a:defRPr sz="1200" i="0">
                <a:latin typeface="Times New Roman" pitchFamily="18" charset="0"/>
              </a:defRPr>
            </a:lvl1pPr>
          </a:lstStyle>
          <a:p>
            <a:pPr>
              <a:defRPr/>
            </a:pPr>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4056063" cy="352425"/>
          </a:xfrm>
          <a:prstGeom prst="rect">
            <a:avLst/>
          </a:prstGeom>
          <a:noFill/>
          <a:ln w="9525">
            <a:noFill/>
            <a:miter lim="800000"/>
            <a:headEnd/>
            <a:tailEnd/>
          </a:ln>
          <a:effectLst/>
        </p:spPr>
        <p:txBody>
          <a:bodyPr vert="horz" wrap="square" lIns="94210" tIns="47106" rIns="94210" bIns="47106" numCol="1" anchor="t" anchorCtr="0" compatLnSpc="1">
            <a:prstTxWarp prst="textNoShape">
              <a:avLst/>
            </a:prstTxWarp>
          </a:bodyPr>
          <a:lstStyle>
            <a:lvl1pPr defTabSz="941802" eaLnBrk="0" hangingPunct="0">
              <a:lnSpc>
                <a:spcPct val="100000"/>
              </a:lnSpc>
              <a:spcBef>
                <a:spcPct val="0"/>
              </a:spcBef>
              <a:buClrTx/>
              <a:defRPr sz="1200" i="0">
                <a:latin typeface="Times New Roman" pitchFamily="18" charset="0"/>
              </a:defRPr>
            </a:lvl1pPr>
          </a:lstStyle>
          <a:p>
            <a:pPr>
              <a:defRPr/>
            </a:pPr>
            <a:endParaRPr lang="en-US"/>
          </a:p>
        </p:txBody>
      </p:sp>
      <p:sp>
        <p:nvSpPr>
          <p:cNvPr id="17411" name="Rectangle 3"/>
          <p:cNvSpPr>
            <a:spLocks noGrp="1" noChangeArrowheads="1"/>
          </p:cNvSpPr>
          <p:nvPr>
            <p:ph type="dt" idx="1"/>
          </p:nvPr>
        </p:nvSpPr>
        <p:spPr bwMode="auto">
          <a:xfrm>
            <a:off x="5307013" y="0"/>
            <a:ext cx="4056062" cy="352425"/>
          </a:xfrm>
          <a:prstGeom prst="rect">
            <a:avLst/>
          </a:prstGeom>
          <a:noFill/>
          <a:ln w="9525">
            <a:noFill/>
            <a:miter lim="800000"/>
            <a:headEnd/>
            <a:tailEnd/>
          </a:ln>
          <a:effectLst/>
        </p:spPr>
        <p:txBody>
          <a:bodyPr vert="horz" wrap="square" lIns="94210" tIns="47106" rIns="94210" bIns="47106" numCol="1" anchor="t" anchorCtr="0" compatLnSpc="1">
            <a:prstTxWarp prst="textNoShape">
              <a:avLst/>
            </a:prstTxWarp>
          </a:bodyPr>
          <a:lstStyle>
            <a:lvl1pPr algn="r" defTabSz="941802" eaLnBrk="0" hangingPunct="0">
              <a:lnSpc>
                <a:spcPct val="100000"/>
              </a:lnSpc>
              <a:spcBef>
                <a:spcPct val="0"/>
              </a:spcBef>
              <a:buClrTx/>
              <a:defRPr sz="1200" i="0">
                <a:latin typeface="Times New Roman" pitchFamily="18" charset="0"/>
              </a:defRPr>
            </a:lvl1pPr>
          </a:lstStyle>
          <a:p>
            <a:pPr>
              <a:defRPr/>
            </a:pPr>
            <a:endParaRPr lang="en-US"/>
          </a:p>
        </p:txBody>
      </p:sp>
      <p:sp>
        <p:nvSpPr>
          <p:cNvPr id="25604" name="Rectangle 4"/>
          <p:cNvSpPr>
            <a:spLocks noGrp="1" noRot="1" noChangeAspect="1" noChangeArrowheads="1" noTextEdit="1"/>
          </p:cNvSpPr>
          <p:nvPr>
            <p:ph type="sldImg" idx="2"/>
          </p:nvPr>
        </p:nvSpPr>
        <p:spPr bwMode="auto">
          <a:xfrm>
            <a:off x="2913063" y="530225"/>
            <a:ext cx="3538537" cy="2655888"/>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1249363" y="3362325"/>
            <a:ext cx="6864350" cy="3184525"/>
          </a:xfrm>
          <a:prstGeom prst="rect">
            <a:avLst/>
          </a:prstGeom>
          <a:noFill/>
          <a:ln w="9525">
            <a:noFill/>
            <a:miter lim="800000"/>
            <a:headEnd/>
            <a:tailEnd/>
          </a:ln>
          <a:effectLst/>
        </p:spPr>
        <p:txBody>
          <a:bodyPr vert="horz" wrap="square" lIns="94210" tIns="47106" rIns="94210" bIns="471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6724650"/>
            <a:ext cx="4056063" cy="352425"/>
          </a:xfrm>
          <a:prstGeom prst="rect">
            <a:avLst/>
          </a:prstGeom>
          <a:noFill/>
          <a:ln w="9525">
            <a:noFill/>
            <a:miter lim="800000"/>
            <a:headEnd/>
            <a:tailEnd/>
          </a:ln>
          <a:effectLst/>
        </p:spPr>
        <p:txBody>
          <a:bodyPr vert="horz" wrap="square" lIns="94210" tIns="47106" rIns="94210" bIns="47106" numCol="1" anchor="b" anchorCtr="0" compatLnSpc="1">
            <a:prstTxWarp prst="textNoShape">
              <a:avLst/>
            </a:prstTxWarp>
          </a:bodyPr>
          <a:lstStyle>
            <a:lvl1pPr defTabSz="941802" eaLnBrk="0" hangingPunct="0">
              <a:lnSpc>
                <a:spcPct val="100000"/>
              </a:lnSpc>
              <a:spcBef>
                <a:spcPct val="0"/>
              </a:spcBef>
              <a:buClrTx/>
              <a:defRPr sz="1200" i="0">
                <a:latin typeface="Times New Roman" pitchFamily="18" charset="0"/>
              </a:defRPr>
            </a:lvl1pPr>
          </a:lstStyle>
          <a:p>
            <a:pPr>
              <a:defRPr/>
            </a:pPr>
            <a:endParaRPr lang="en-US"/>
          </a:p>
        </p:txBody>
      </p:sp>
      <p:sp>
        <p:nvSpPr>
          <p:cNvPr id="17415" name="Rectangle 7"/>
          <p:cNvSpPr>
            <a:spLocks noGrp="1" noChangeArrowheads="1"/>
          </p:cNvSpPr>
          <p:nvPr>
            <p:ph type="sldNum" sz="quarter" idx="5"/>
          </p:nvPr>
        </p:nvSpPr>
        <p:spPr bwMode="auto">
          <a:xfrm>
            <a:off x="5307013" y="6724650"/>
            <a:ext cx="4056062" cy="352425"/>
          </a:xfrm>
          <a:prstGeom prst="rect">
            <a:avLst/>
          </a:prstGeom>
          <a:noFill/>
          <a:ln w="9525">
            <a:noFill/>
            <a:miter lim="800000"/>
            <a:headEnd/>
            <a:tailEnd/>
          </a:ln>
          <a:effectLst/>
        </p:spPr>
        <p:txBody>
          <a:bodyPr vert="horz" wrap="square" lIns="94210" tIns="47106" rIns="94210" bIns="47106" numCol="1" anchor="b" anchorCtr="0" compatLnSpc="1">
            <a:prstTxWarp prst="textNoShape">
              <a:avLst/>
            </a:prstTxWarp>
          </a:bodyPr>
          <a:lstStyle>
            <a:lvl1pPr algn="r" defTabSz="941802" eaLnBrk="0" hangingPunct="0">
              <a:lnSpc>
                <a:spcPct val="100000"/>
              </a:lnSpc>
              <a:spcBef>
                <a:spcPct val="0"/>
              </a:spcBef>
              <a:buClrTx/>
              <a:defRPr sz="1200" i="0">
                <a:latin typeface="Times New Roman" pitchFamily="18" charset="0"/>
              </a:defRPr>
            </a:lvl1pPr>
          </a:lstStyle>
          <a:p>
            <a:pPr>
              <a:defRPr/>
            </a:pPr>
            <a:fld id="{6DF589B5-E79A-4D4B-8008-BCA6CEF4AD2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pPr defTabSz="941388"/>
            <a:fld id="{03FBF329-B019-4317-979D-D35D85101BAC}" type="slidenum">
              <a:rPr lang="en-US" smtClean="0"/>
              <a:pPr defTabSz="941388"/>
              <a:t>22</a:t>
            </a:fld>
            <a:endParaRPr lang="en-US" smtClean="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z="14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p>
            <a:pPr defTabSz="941388"/>
            <a:fld id="{8CCD2D6A-D3B0-439E-AD6C-3F472E1EA3D0}" type="slidenum">
              <a:rPr lang="en-US" smtClean="0"/>
              <a:pPr defTabSz="941388"/>
              <a:t>31</a:t>
            </a:fld>
            <a:endParaRPr lang="en-US" smtClean="0"/>
          </a:p>
        </p:txBody>
      </p:sp>
      <p:sp>
        <p:nvSpPr>
          <p:cNvPr id="68610" name="Rectangle 2"/>
          <p:cNvSpPr>
            <a:spLocks noGrp="1" noRot="1" noChangeAspect="1" noChangeArrowheads="1" noTextEdit="1"/>
          </p:cNvSpPr>
          <p:nvPr>
            <p:ph type="sldImg"/>
          </p:nvPr>
        </p:nvSpPr>
        <p:spPr>
          <a:xfrm>
            <a:off x="2916238" y="530225"/>
            <a:ext cx="3538537" cy="2655888"/>
          </a:xfrm>
          <a:ln/>
        </p:spPr>
      </p:sp>
      <p:sp>
        <p:nvSpPr>
          <p:cNvPr id="68611" name="Rectangle 3"/>
          <p:cNvSpPr>
            <a:spLocks noGrp="1" noChangeArrowheads="1"/>
          </p:cNvSpPr>
          <p:nvPr>
            <p:ph type="body" idx="1"/>
          </p:nvPr>
        </p:nvSpPr>
        <p:spPr>
          <a:noFill/>
          <a:ln/>
        </p:spPr>
        <p:txBody>
          <a:bodyPr/>
          <a:lstStyle/>
          <a:p>
            <a:pPr marL="231775" indent="-231775" eaLnBrk="1" hangingPunct="1"/>
            <a:endParaRPr lang="en-US" sz="16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pPr defTabSz="941388"/>
            <a:fld id="{F350DAAE-02B3-4511-B06C-60B73108E63B}" type="slidenum">
              <a:rPr lang="en-US" smtClean="0"/>
              <a:pPr defTabSz="941388"/>
              <a:t>32</a:t>
            </a:fld>
            <a:endParaRPr lang="en-US" smtClean="0"/>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p>
            <a:pPr defTabSz="941388"/>
            <a:fld id="{4EC48712-FB65-4F02-BE87-7E5D11D5C887}" type="slidenum">
              <a:rPr lang="en-US" smtClean="0"/>
              <a:pPr defTabSz="941388"/>
              <a:t>33</a:t>
            </a:fld>
            <a:endParaRPr lang="en-US" smtClean="0"/>
          </a:p>
        </p:txBody>
      </p:sp>
      <p:sp>
        <p:nvSpPr>
          <p:cNvPr id="72706" name="Rectangle 2"/>
          <p:cNvSpPr>
            <a:spLocks noGrp="1" noRot="1" noChangeAspect="1" noChangeArrowheads="1" noTextEdit="1"/>
          </p:cNvSpPr>
          <p:nvPr>
            <p:ph type="sldImg"/>
          </p:nvPr>
        </p:nvSpPr>
        <p:spPr>
          <a:xfrm>
            <a:off x="2919413" y="536575"/>
            <a:ext cx="3524250" cy="2643188"/>
          </a:xfrm>
          <a:ln/>
        </p:spPr>
      </p:sp>
      <p:sp>
        <p:nvSpPr>
          <p:cNvPr id="72707" name="Rectangle 3"/>
          <p:cNvSpPr>
            <a:spLocks noGrp="1" noChangeArrowheads="1"/>
          </p:cNvSpPr>
          <p:nvPr>
            <p:ph type="body" idx="1"/>
          </p:nvPr>
        </p:nvSpPr>
        <p:spPr>
          <a:xfrm>
            <a:off x="1249363" y="3362325"/>
            <a:ext cx="6864350" cy="3182938"/>
          </a:xfrm>
          <a:noFill/>
          <a:ln/>
        </p:spPr>
        <p:txBody>
          <a:bodyPr/>
          <a:lstStyle/>
          <a:p>
            <a:pPr eaLnBrk="1" hangingPunct="1"/>
            <a:endParaRPr lang="en-US" sz="16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p:spPr>
        <p:txBody>
          <a:bodyPr/>
          <a:lstStyle/>
          <a:p>
            <a:pPr defTabSz="941388"/>
            <a:fld id="{247EB4B5-B85E-4DCE-B6E5-70983754A74A}" type="slidenum">
              <a:rPr lang="en-US" smtClean="0"/>
              <a:pPr defTabSz="941388"/>
              <a:t>34</a:t>
            </a:fld>
            <a:endParaRPr lang="en-US" smtClean="0"/>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pPr defTabSz="941388"/>
            <a:fld id="{BCEC8F8C-4E2A-43E4-A205-7C4382D3AE68}" type="slidenum">
              <a:rPr lang="en-US" smtClean="0"/>
              <a:pPr defTabSz="941388"/>
              <a:t>35</a:t>
            </a:fld>
            <a:endParaRPr lang="en-US" smtClean="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p:spPr>
        <p:txBody>
          <a:bodyPr/>
          <a:lstStyle/>
          <a:p>
            <a:pPr defTabSz="941388"/>
            <a:fld id="{EB8F792F-D35C-431D-80ED-88D4912E4E56}" type="slidenum">
              <a:rPr lang="en-US" smtClean="0"/>
              <a:pPr defTabSz="941388"/>
              <a:t>36</a:t>
            </a:fld>
            <a:endParaRPr lang="en-US" smtClean="0"/>
          </a:p>
        </p:txBody>
      </p:sp>
      <p:sp>
        <p:nvSpPr>
          <p:cNvPr id="78850" name="Rectangle 1026"/>
          <p:cNvSpPr>
            <a:spLocks noGrp="1" noRot="1" noChangeAspect="1" noChangeArrowheads="1" noTextEdit="1"/>
          </p:cNvSpPr>
          <p:nvPr>
            <p:ph type="sldImg"/>
          </p:nvPr>
        </p:nvSpPr>
        <p:spPr>
          <a:ln/>
        </p:spPr>
      </p:sp>
      <p:sp>
        <p:nvSpPr>
          <p:cNvPr id="78851" name="Rectangle 1027"/>
          <p:cNvSpPr>
            <a:spLocks noGrp="1" noChangeArrowheads="1"/>
          </p:cNvSpPr>
          <p:nvPr>
            <p:ph type="body" idx="1"/>
          </p:nvPr>
        </p:nvSpPr>
        <p:spPr>
          <a:noFill/>
          <a:ln/>
        </p:spPr>
        <p:txBody>
          <a:bodyPr/>
          <a:lstStyle/>
          <a:p>
            <a:pPr eaLnBrk="1" hangingPunct="1"/>
            <a:endParaRPr lang="en-US" sz="1600" smtClean="0"/>
          </a:p>
        </p:txBody>
      </p:sp>
      <p:sp>
        <p:nvSpPr>
          <p:cNvPr id="78852" name="Text Box 1028"/>
          <p:cNvSpPr txBox="1">
            <a:spLocks noChangeArrowheads="1"/>
          </p:cNvSpPr>
          <p:nvPr/>
        </p:nvSpPr>
        <p:spPr bwMode="auto">
          <a:xfrm>
            <a:off x="1423988" y="3819525"/>
            <a:ext cx="5913437" cy="339725"/>
          </a:xfrm>
          <a:prstGeom prst="rect">
            <a:avLst/>
          </a:prstGeom>
          <a:noFill/>
          <a:ln w="9525">
            <a:noFill/>
            <a:miter lim="800000"/>
            <a:headEnd/>
            <a:tailEnd/>
          </a:ln>
        </p:spPr>
        <p:txBody>
          <a:bodyPr lIns="92977" tIns="46487" rIns="92977" bIns="46487">
            <a:spAutoFit/>
          </a:bodyPr>
          <a:lstStyle/>
          <a:p>
            <a:pPr algn="ctr" defTabSz="928688" eaLnBrk="0" hangingPunct="0"/>
            <a:endParaRPr lang="en-US" sz="1600" i="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p:spPr>
        <p:txBody>
          <a:bodyPr/>
          <a:lstStyle/>
          <a:p>
            <a:pPr defTabSz="941388"/>
            <a:fld id="{4D45EAAD-10C0-4AE2-8282-FDF96D74331C}" type="slidenum">
              <a:rPr lang="en-US" smtClean="0"/>
              <a:pPr defTabSz="941388"/>
              <a:t>37</a:t>
            </a:fld>
            <a:endParaRPr lang="en-US" smtClean="0"/>
          </a:p>
        </p:txBody>
      </p:sp>
      <p:sp>
        <p:nvSpPr>
          <p:cNvPr id="80898" name="Rectangle 2"/>
          <p:cNvSpPr>
            <a:spLocks noGrp="1" noRot="1" noChangeAspect="1" noChangeArrowheads="1" noTextEdit="1"/>
          </p:cNvSpPr>
          <p:nvPr>
            <p:ph type="sldImg"/>
          </p:nvPr>
        </p:nvSpPr>
        <p:spPr>
          <a:xfrm>
            <a:off x="2911475" y="530225"/>
            <a:ext cx="3525838" cy="2644775"/>
          </a:xfrm>
          <a:ln/>
        </p:spPr>
      </p:sp>
      <p:sp>
        <p:nvSpPr>
          <p:cNvPr id="80899"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p:spPr>
        <p:txBody>
          <a:bodyPr/>
          <a:lstStyle/>
          <a:p>
            <a:pPr defTabSz="941388"/>
            <a:fld id="{D414425E-85D6-49DA-9F04-E24995071449}" type="slidenum">
              <a:rPr lang="en-US" smtClean="0"/>
              <a:pPr defTabSz="941388"/>
              <a:t>38</a:t>
            </a:fld>
            <a:endParaRPr lang="en-US" smtClean="0"/>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pPr eaLnBrk="1" hangingPunct="1"/>
            <a:endParaRPr lang="en-US" sz="14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p:spPr>
        <p:txBody>
          <a:bodyPr/>
          <a:lstStyle/>
          <a:p>
            <a:pPr defTabSz="941388"/>
            <a:fld id="{10A0AF84-B191-45E2-B7FE-DBD401FF2A2C}" type="slidenum">
              <a:rPr lang="en-US" smtClean="0"/>
              <a:pPr defTabSz="941388"/>
              <a:t>39</a:t>
            </a:fld>
            <a:endParaRPr lang="en-US" smtClean="0"/>
          </a:p>
        </p:txBody>
      </p:sp>
      <p:sp>
        <p:nvSpPr>
          <p:cNvPr id="84994" name="Rectangle 2"/>
          <p:cNvSpPr>
            <a:spLocks noGrp="1" noRot="1" noChangeAspect="1" noChangeArrowheads="1" noTextEdit="1"/>
          </p:cNvSpPr>
          <p:nvPr>
            <p:ph type="sldImg"/>
          </p:nvPr>
        </p:nvSpPr>
        <p:spPr>
          <a:xfrm>
            <a:off x="2922588" y="534988"/>
            <a:ext cx="3525837" cy="2644775"/>
          </a:xfrm>
          <a:ln/>
        </p:spPr>
      </p:sp>
      <p:sp>
        <p:nvSpPr>
          <p:cNvPr id="84995" name="Rectangle 3"/>
          <p:cNvSpPr>
            <a:spLocks noGrp="1" noChangeArrowheads="1"/>
          </p:cNvSpPr>
          <p:nvPr>
            <p:ph type="body" idx="1"/>
          </p:nvPr>
        </p:nvSpPr>
        <p:spPr>
          <a:xfrm>
            <a:off x="1249363" y="3362325"/>
            <a:ext cx="6864350" cy="3478213"/>
          </a:xfrm>
          <a:noFill/>
          <a:ln/>
        </p:spPr>
        <p:txBody>
          <a:bodyPr/>
          <a:lstStyle/>
          <a:p>
            <a:pPr eaLnBrk="1" hangingPunct="1"/>
            <a:endParaRPr lang="en-US" sz="14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p:spPr>
        <p:txBody>
          <a:bodyPr/>
          <a:lstStyle/>
          <a:p>
            <a:pPr defTabSz="941388"/>
            <a:fld id="{CA50AF8E-9CA2-447F-B46D-A67316C5D4B2}" type="slidenum">
              <a:rPr lang="en-US" smtClean="0"/>
              <a:pPr defTabSz="941388"/>
              <a:t>40</a:t>
            </a:fld>
            <a:endParaRPr lang="en-US" smtClean="0"/>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pPr defTabSz="941388"/>
            <a:fld id="{D6EC165D-6D5A-4818-9C33-6BA86406426B}" type="slidenum">
              <a:rPr lang="en-US" smtClean="0"/>
              <a:pPr defTabSz="941388"/>
              <a:t>23</a:t>
            </a:fld>
            <a:endParaRPr lang="en-US" smtClean="0"/>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a:noFill/>
        </p:spPr>
        <p:txBody>
          <a:bodyPr/>
          <a:lstStyle/>
          <a:p>
            <a:pPr defTabSz="941388"/>
            <a:fld id="{5F484F45-57E7-4262-ADC5-D19B312206DE}" type="slidenum">
              <a:rPr lang="en-US" smtClean="0"/>
              <a:pPr defTabSz="941388"/>
              <a:t>41</a:t>
            </a:fld>
            <a:endParaRPr lang="en-US" smtClean="0"/>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noFill/>
        </p:spPr>
        <p:txBody>
          <a:bodyPr/>
          <a:lstStyle/>
          <a:p>
            <a:pPr defTabSz="941388"/>
            <a:fld id="{F4BB5DCD-7698-4DAB-99D3-65D3AAFFDCCA}" type="slidenum">
              <a:rPr lang="en-US" smtClean="0"/>
              <a:pPr defTabSz="941388"/>
              <a:t>42</a:t>
            </a:fld>
            <a:endParaRPr lang="en-US" smtClean="0"/>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p:spPr>
        <p:txBody>
          <a:bodyPr/>
          <a:lstStyle/>
          <a:p>
            <a:pPr defTabSz="941388"/>
            <a:fld id="{E6634821-7923-4BF4-93DB-AC24944B8B9D}" type="slidenum">
              <a:rPr lang="en-US" smtClean="0"/>
              <a:pPr defTabSz="941388"/>
              <a:t>44</a:t>
            </a:fld>
            <a:endParaRPr lang="en-US" smtClean="0"/>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a:noFill/>
        </p:spPr>
        <p:txBody>
          <a:bodyPr/>
          <a:lstStyle/>
          <a:p>
            <a:pPr defTabSz="941388"/>
            <a:fld id="{DA18C1C3-0FFB-4D3E-A7E2-03362053846C}" type="slidenum">
              <a:rPr lang="en-US" smtClean="0"/>
              <a:pPr defTabSz="941388"/>
              <a:t>46</a:t>
            </a:fld>
            <a:endParaRPr lang="en-US" smtClean="0"/>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a:noFill/>
        </p:spPr>
        <p:txBody>
          <a:bodyPr/>
          <a:lstStyle/>
          <a:p>
            <a:pPr defTabSz="941388"/>
            <a:fld id="{3F50CEE8-F492-4A4F-8CF6-9FEDB74B7E59}" type="slidenum">
              <a:rPr lang="en-US" smtClean="0"/>
              <a:pPr defTabSz="941388"/>
              <a:t>47</a:t>
            </a:fld>
            <a:endParaRPr lang="en-US" smtClean="0"/>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p:spPr>
        <p:txBody>
          <a:bodyPr/>
          <a:lstStyle/>
          <a:p>
            <a:pPr defTabSz="941388"/>
            <a:fld id="{15B24BCD-17D6-4ACA-A4FE-41DDF053FC5B}" type="slidenum">
              <a:rPr lang="en-US" smtClean="0"/>
              <a:pPr defTabSz="941388"/>
              <a:t>48</a:t>
            </a:fld>
            <a:endParaRPr lang="en-US" smtClean="0"/>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p:spPr>
        <p:txBody>
          <a:bodyPr/>
          <a:lstStyle/>
          <a:p>
            <a:pPr defTabSz="941388"/>
            <a:fld id="{9C9B540F-22BB-4C8B-B52B-59A94C69291D}" type="slidenum">
              <a:rPr lang="en-US" smtClean="0"/>
              <a:pPr defTabSz="941388"/>
              <a:t>49</a:t>
            </a:fld>
            <a:endParaRPr lang="en-US" smtClean="0"/>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a:noFill/>
        </p:spPr>
        <p:txBody>
          <a:bodyPr/>
          <a:lstStyle/>
          <a:p>
            <a:pPr defTabSz="941388"/>
            <a:fld id="{883C32AA-AC9B-4D2F-9FAD-FF888289B7D5}" type="slidenum">
              <a:rPr lang="en-US" smtClean="0"/>
              <a:pPr defTabSz="941388"/>
              <a:t>50</a:t>
            </a:fld>
            <a:endParaRPr lang="en-US" smtClean="0"/>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p:spPr>
        <p:txBody>
          <a:bodyPr/>
          <a:lstStyle/>
          <a:p>
            <a:pPr defTabSz="941388"/>
            <a:fld id="{1A807132-ACE9-4E99-890E-C04BEC9ED4DC}" type="slidenum">
              <a:rPr lang="en-US" smtClean="0"/>
              <a:pPr defTabSz="941388"/>
              <a:t>51</a:t>
            </a:fld>
            <a:endParaRPr lang="en-US" smtClean="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a:spLocks noGrp="1" noChangeArrowheads="1"/>
          </p:cNvSpPr>
          <p:nvPr>
            <p:ph type="sldNum" sz="quarter" idx="5"/>
          </p:nvPr>
        </p:nvSpPr>
        <p:spPr>
          <a:noFill/>
        </p:spPr>
        <p:txBody>
          <a:bodyPr/>
          <a:lstStyle/>
          <a:p>
            <a:pPr defTabSz="941388"/>
            <a:fld id="{89CDA733-4CAF-4DC7-8770-B236C8044BC3}" type="slidenum">
              <a:rPr lang="en-US" smtClean="0"/>
              <a:pPr defTabSz="941388"/>
              <a:t>53</a:t>
            </a:fld>
            <a:endParaRPr lang="en-US" smtClean="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pPr defTabSz="941388"/>
            <a:fld id="{F57269C5-FCAA-484A-B3C8-15371E525C37}" type="slidenum">
              <a:rPr lang="en-US" smtClean="0"/>
              <a:pPr defTabSz="941388"/>
              <a:t>24</a:t>
            </a:fld>
            <a:endParaRPr lang="en-US" smtClean="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z="14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pPr defTabSz="941388"/>
            <a:fld id="{92513C78-FC0E-4C61-BD48-C60A99EDAF77}" type="slidenum">
              <a:rPr lang="en-US" smtClean="0"/>
              <a:pPr defTabSz="941388"/>
              <a:t>25</a:t>
            </a:fld>
            <a:endParaRPr lang="en-US" smtClean="0"/>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z="14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pPr defTabSz="941388"/>
            <a:fld id="{C817860C-BEFA-48E0-9CD5-684115E30ECB}" type="slidenum">
              <a:rPr lang="en-US" smtClean="0"/>
              <a:pPr defTabSz="941388"/>
              <a:t>26</a:t>
            </a:fld>
            <a:endParaRPr lang="en-US" smtClean="0"/>
          </a:p>
        </p:txBody>
      </p:sp>
      <p:sp>
        <p:nvSpPr>
          <p:cNvPr id="58370" name="Rectangle 2"/>
          <p:cNvSpPr>
            <a:spLocks noGrp="1" noRot="1" noChangeAspect="1" noChangeArrowheads="1" noTextEdit="1"/>
          </p:cNvSpPr>
          <p:nvPr>
            <p:ph type="sldImg"/>
          </p:nvPr>
        </p:nvSpPr>
        <p:spPr>
          <a:xfrm>
            <a:off x="2916238" y="530225"/>
            <a:ext cx="3538537" cy="2655888"/>
          </a:xfrm>
          <a:ln/>
        </p:spPr>
      </p:sp>
      <p:sp>
        <p:nvSpPr>
          <p:cNvPr id="58371" name="Rectangle 3"/>
          <p:cNvSpPr>
            <a:spLocks noGrp="1" noChangeArrowheads="1"/>
          </p:cNvSpPr>
          <p:nvPr>
            <p:ph type="body" idx="1"/>
          </p:nvPr>
        </p:nvSpPr>
        <p:spPr>
          <a:noFill/>
          <a:ln/>
        </p:spPr>
        <p:txBody>
          <a:bodyPr/>
          <a:lstStyle/>
          <a:p>
            <a:pPr marL="231775" indent="-231775" eaLnBrk="1" hangingPunct="1"/>
            <a:endParaRPr lang="en-US" sz="16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pPr defTabSz="941388"/>
            <a:fld id="{9F636577-B8CB-41AA-91FD-3D2C1313E991}" type="slidenum">
              <a:rPr lang="en-US" smtClean="0"/>
              <a:pPr defTabSz="941388"/>
              <a:t>27</a:t>
            </a:fld>
            <a:endParaRPr lang="en-US" smtClean="0"/>
          </a:p>
        </p:txBody>
      </p:sp>
      <p:sp>
        <p:nvSpPr>
          <p:cNvPr id="60418" name="Rectangle 2"/>
          <p:cNvSpPr>
            <a:spLocks noGrp="1" noRot="1" noChangeAspect="1" noChangeArrowheads="1" noTextEdit="1"/>
          </p:cNvSpPr>
          <p:nvPr>
            <p:ph type="sldImg"/>
          </p:nvPr>
        </p:nvSpPr>
        <p:spPr>
          <a:xfrm>
            <a:off x="2916238" y="530225"/>
            <a:ext cx="3538537" cy="2655888"/>
          </a:xfrm>
          <a:ln/>
        </p:spPr>
      </p:sp>
      <p:sp>
        <p:nvSpPr>
          <p:cNvPr id="60419" name="Rectangle 3"/>
          <p:cNvSpPr>
            <a:spLocks noGrp="1" noChangeArrowheads="1"/>
          </p:cNvSpPr>
          <p:nvPr>
            <p:ph type="body" idx="1"/>
          </p:nvPr>
        </p:nvSpPr>
        <p:spPr>
          <a:noFill/>
          <a:ln/>
        </p:spPr>
        <p:txBody>
          <a:bodyPr/>
          <a:lstStyle/>
          <a:p>
            <a:pPr marL="231775" indent="-231775" eaLnBrk="1" hangingPunct="1"/>
            <a:endParaRPr lang="en-US" sz="16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pPr defTabSz="941388"/>
            <a:fld id="{8403085B-B1D1-4010-B825-E2AC7EFF86CE}" type="slidenum">
              <a:rPr lang="en-US" smtClean="0"/>
              <a:pPr defTabSz="941388"/>
              <a:t>28</a:t>
            </a:fld>
            <a:endParaRPr lang="en-US" smtClean="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pPr defTabSz="941388"/>
            <a:fld id="{BF6DC88A-2A88-4EEA-9570-1BEFA36D69E3}" type="slidenum">
              <a:rPr lang="en-US" smtClean="0"/>
              <a:pPr defTabSz="941388"/>
              <a:t>29</a:t>
            </a:fld>
            <a:endParaRPr lang="en-US" smtClean="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pPr defTabSz="941388"/>
            <a:fld id="{A155DB06-C326-44A1-8964-D946112A1D68}" type="slidenum">
              <a:rPr lang="en-US" smtClean="0"/>
              <a:pPr defTabSz="941388"/>
              <a:t>30</a:t>
            </a:fld>
            <a:endParaRPr lang="en-US" smtClean="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en-US" sz="16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3F94A8C-B3BB-4D8D-A036-67710E512D9B}" type="slidenum">
              <a:rPr lang="en-US"/>
              <a:pPr>
                <a:defRPr/>
              </a:pPr>
              <a:t>‹#›</a:t>
            </a:fld>
            <a:endParaRPr 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3C2FF0-FCF6-4790-BF26-ED8409648408}" type="slidenum">
              <a:rPr lang="en-US"/>
              <a:pPr>
                <a:defRPr/>
              </a:pPr>
              <a:t>‹#›</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010C4F-5B84-4BB1-A174-18A1AB3038B0}" type="slidenum">
              <a:rPr lang="en-US"/>
              <a:pPr>
                <a:defRPr/>
              </a:pPr>
              <a:t>‹#›</a:t>
            </a:fld>
            <a:endParaRPr lang="en-U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grpSp>
      <p:sp>
        <p:nvSpPr>
          <p:cNvPr id="47105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47105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6DDDD795-365C-4ACC-9596-50C923AD5B8B}" type="slidenum">
              <a:rPr lang="en-US"/>
              <a:pPr>
                <a:defRPr/>
              </a:pPr>
              <a:t>‹#›</a:t>
            </a:fld>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1962AC3-B2A3-454D-8BAC-F3A85913790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C7F43A4-4366-49C0-B07B-00B5DDF22D30}"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F9A64282-90A7-486A-A722-17EB5C334F97}"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D544B292-2DAE-4857-BD6D-B63967E33FFF}"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6DCB21B1-CB75-441C-A02D-4A81D9560FEC}"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A61401F9-8BF9-45F7-A118-E448A2CDAF67}"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A27F856C-AD0E-41E9-959E-98F1BD65820C}"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491343-6313-453E-8C27-B8FA345C2A7F}" type="slidenum">
              <a:rPr lang="en-US"/>
              <a:pPr>
                <a:defRPr/>
              </a:pPr>
              <a:t>‹#›</a:t>
            </a:fld>
            <a:endParaRPr lang="en-US"/>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B65B6019-DFAE-49BD-B972-4AC723EBDB38}"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4A889C9-541E-447E-8994-FD37B1A7A08D}"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B84CBDA6-F461-4B89-8CE1-CAA9AA446242}"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826313-2769-4B56-B9EF-99FB9E976FFC}" type="slidenum">
              <a:rPr lang="en-US"/>
              <a:pPr>
                <a:defRPr/>
              </a:pPr>
              <a:t>‹#›</a:t>
            </a:fld>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2DA749B-8E81-4F0C-88AB-C9CA0D3769A5}" type="slidenum">
              <a:rPr lang="en-US"/>
              <a:pPr>
                <a:defRPr/>
              </a:pPr>
              <a:t>‹#›</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3577611-20F3-4A30-B0DC-C6607CA762D6}" type="slidenum">
              <a:rPr lang="en-US"/>
              <a:pPr>
                <a:defRPr/>
              </a:pPr>
              <a:t>‹#›</a:t>
            </a:fld>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649B9E7-B5E5-4588-A7E9-4FC9C41A6C65}" type="slidenum">
              <a:rPr lang="en-US"/>
              <a:pPr>
                <a:defRPr/>
              </a:pPr>
              <a:t>‹#›</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73B9B5-D64A-481E-BAAF-619466BAFCD0}" type="slidenum">
              <a:rPr lang="en-US"/>
              <a:pPr>
                <a:defRPr/>
              </a:pPr>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32E595C-15BF-45C9-9AB2-7E29AF61F9BE}" type="slidenum">
              <a:rPr lang="en-US"/>
              <a:pPr>
                <a:defRPr/>
              </a:pPr>
              <a:t>‹#›</a:t>
            </a:fld>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9EC42A-7203-48DA-8014-B68303F54B0B}" type="slidenum">
              <a:rPr lang="en-US"/>
              <a:pPr>
                <a:defRPr/>
              </a:pPr>
              <a:t>‹#›</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6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100000"/>
              </a:lnSpc>
              <a:spcBef>
                <a:spcPct val="0"/>
              </a:spcBef>
              <a:buClrTx/>
              <a:defRPr sz="1400" i="0">
                <a:latin typeface="Times New Roman" pitchFamily="18" charset="0"/>
              </a:defRPr>
            </a:lvl1pPr>
          </a:lstStyle>
          <a:p>
            <a:pPr>
              <a:defRPr/>
            </a:pPr>
            <a:endParaRPr lang="en-US"/>
          </a:p>
        </p:txBody>
      </p:sp>
      <p:sp>
        <p:nvSpPr>
          <p:cNvPr id="396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lnSpc>
                <a:spcPct val="100000"/>
              </a:lnSpc>
              <a:spcBef>
                <a:spcPct val="0"/>
              </a:spcBef>
              <a:buClrTx/>
              <a:defRPr sz="1400" i="0">
                <a:latin typeface="Times New Roman" pitchFamily="18" charset="0"/>
              </a:defRPr>
            </a:lvl1pPr>
          </a:lstStyle>
          <a:p>
            <a:pPr>
              <a:defRPr/>
            </a:pPr>
            <a:endParaRPr lang="en-US"/>
          </a:p>
        </p:txBody>
      </p:sp>
      <p:sp>
        <p:nvSpPr>
          <p:cNvPr id="396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400" i="0">
                <a:latin typeface="Times New Roman" pitchFamily="18" charset="0"/>
              </a:defRPr>
            </a:lvl1pPr>
          </a:lstStyle>
          <a:p>
            <a:pPr>
              <a:defRPr/>
            </a:pPr>
            <a:fld id="{ADCCF56D-A0E5-40C1-9DB4-8A9800928724}" type="slidenum">
              <a:rPr lang="en-US"/>
              <a:pPr>
                <a:defRPr/>
              </a:pPr>
              <a:t>‹#›</a:t>
            </a:fld>
            <a:endParaRPr lang="en-US"/>
          </a:p>
        </p:txBody>
      </p:sp>
      <p:pic>
        <p:nvPicPr>
          <p:cNvPr id="1031" name="Picture 7" descr="MCj00899070000[1]"/>
          <p:cNvPicPr>
            <a:picLocks noChangeAspect="1" noChangeArrowheads="1"/>
          </p:cNvPicPr>
          <p:nvPr userDrawn="1"/>
        </p:nvPicPr>
        <p:blipFill>
          <a:blip r:embed="rId13"/>
          <a:srcRect/>
          <a:stretch>
            <a:fillRect/>
          </a:stretch>
        </p:blipFill>
        <p:spPr bwMode="auto">
          <a:xfrm>
            <a:off x="381000" y="304800"/>
            <a:ext cx="1695450" cy="1343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1" r:id="rId1"/>
    <p:sldLayoutId id="2147483680" r:id="rId2"/>
    <p:sldLayoutId id="2147483679" r:id="rId3"/>
    <p:sldLayoutId id="2147483678" r:id="rId4"/>
    <p:sldLayoutId id="2147483677" r:id="rId5"/>
    <p:sldLayoutId id="2147483676" r:id="rId6"/>
    <p:sldLayoutId id="2147483675" r:id="rId7"/>
    <p:sldLayoutId id="2147483674" r:id="rId8"/>
    <p:sldLayoutId id="2147483673" r:id="rId9"/>
    <p:sldLayoutId id="2147483672" r:id="rId10"/>
    <p:sldLayoutId id="2147483671" r:id="rId11"/>
  </p:sldLayoutIdLst>
  <p:transition spd="slow">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001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spcBef>
                <a:spcPct val="0"/>
              </a:spcBef>
              <a:buClrTx/>
              <a:defRPr sz="1200" i="0">
                <a:latin typeface="Arial" charset="0"/>
              </a:defRPr>
            </a:lvl1pPr>
          </a:lstStyle>
          <a:p>
            <a:pPr>
              <a:defRPr/>
            </a:pPr>
            <a:endParaRPr lang="en-US"/>
          </a:p>
        </p:txBody>
      </p:sp>
      <p:sp>
        <p:nvSpPr>
          <p:cNvPr id="47001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200" i="0">
                <a:latin typeface="Arial" charset="0"/>
              </a:defRPr>
            </a:lvl1pPr>
          </a:lstStyle>
          <a:p>
            <a:pPr>
              <a:defRPr/>
            </a:pPr>
            <a:fld id="{3A7F4E54-325F-4B8D-B6EF-943FD0D99E00}" type="slidenum">
              <a:rPr lang="en-US"/>
              <a:pPr>
                <a:defRPr/>
              </a:pPr>
              <a:t>‹#›</a:t>
            </a:fld>
            <a:endParaRPr lang="en-US"/>
          </a:p>
        </p:txBody>
      </p:sp>
      <p:grpSp>
        <p:nvGrpSpPr>
          <p:cNvPr id="13316" name="Group 4"/>
          <p:cNvGrpSpPr>
            <a:grpSpLocks/>
          </p:cNvGrpSpPr>
          <p:nvPr/>
        </p:nvGrpSpPr>
        <p:grpSpPr bwMode="auto">
          <a:xfrm>
            <a:off x="0" y="0"/>
            <a:ext cx="9140825" cy="6850063"/>
            <a:chOff x="0" y="0"/>
            <a:chExt cx="5758" cy="4315"/>
          </a:xfrm>
        </p:grpSpPr>
        <p:grpSp>
          <p:nvGrpSpPr>
            <p:cNvPr id="13320" name="Group 5"/>
            <p:cNvGrpSpPr>
              <a:grpSpLocks/>
            </p:cNvGrpSpPr>
            <p:nvPr userDrawn="1"/>
          </p:nvGrpSpPr>
          <p:grpSpPr bwMode="auto">
            <a:xfrm>
              <a:off x="1728" y="2230"/>
              <a:ext cx="4027" cy="2085"/>
              <a:chOff x="1728" y="2230"/>
              <a:chExt cx="4027" cy="2085"/>
            </a:xfrm>
          </p:grpSpPr>
          <p:sp>
            <p:nvSpPr>
              <p:cNvPr id="47002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47002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47002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47002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47002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grpSp>
        <p:sp>
          <p:nvSpPr>
            <p:cNvPr id="47002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sp>
          <p:nvSpPr>
            <p:cNvPr id="47002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lnSpc>
                  <a:spcPct val="90000"/>
                </a:lnSpc>
                <a:spcBef>
                  <a:spcPct val="20000"/>
                </a:spcBef>
                <a:buClr>
                  <a:srgbClr val="006699"/>
                </a:buClr>
                <a:defRPr/>
              </a:pPr>
              <a:endParaRPr lang="en-US"/>
            </a:p>
          </p:txBody>
        </p:sp>
      </p:grpSp>
      <p:sp>
        <p:nvSpPr>
          <p:cNvPr id="47002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003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200" i="0">
                <a:latin typeface="Arial" charset="0"/>
              </a:defRPr>
            </a:lvl1pPr>
          </a:lstStyle>
          <a:p>
            <a:pPr>
              <a:defRPr/>
            </a:pPr>
            <a:endParaRPr lang="en-US"/>
          </a:p>
        </p:txBody>
      </p:sp>
      <p:sp>
        <p:nvSpPr>
          <p:cNvPr id="47003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92" r:id="rId1"/>
    <p:sldLayoutId id="2147483691" r:id="rId2"/>
    <p:sldLayoutId id="2147483690" r:id="rId3"/>
    <p:sldLayoutId id="2147483689" r:id="rId4"/>
    <p:sldLayoutId id="2147483688" r:id="rId5"/>
    <p:sldLayoutId id="2147483687" r:id="rId6"/>
    <p:sldLayoutId id="2147483686" r:id="rId7"/>
    <p:sldLayoutId id="2147483685" r:id="rId8"/>
    <p:sldLayoutId id="2147483684" r:id="rId9"/>
    <p:sldLayoutId id="2147483683" r:id="rId10"/>
    <p:sldLayoutId id="2147483682" r:id="rId11"/>
  </p:sldLayoutIdLst>
  <p:transition spd="slow">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map.sba.gov/hubzone" TargetMode="Externa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hyperlink" Target="http://www.sba.gov/wosb"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hyperlink" Target="http://www.vip.vetbiz.gov/"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www.njit.edu/PTAC" TargetMode="Externa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8" name="Rectangle 4"/>
          <p:cNvSpPr>
            <a:spLocks noChangeArrowheads="1"/>
          </p:cNvSpPr>
          <p:nvPr/>
        </p:nvSpPr>
        <p:spPr bwMode="auto">
          <a:xfrm>
            <a:off x="400050" y="3733800"/>
            <a:ext cx="8343900" cy="758825"/>
          </a:xfrm>
          <a:prstGeom prst="rect">
            <a:avLst/>
          </a:prstGeom>
          <a:noFill/>
          <a:ln w="9525">
            <a:noFill/>
            <a:miter lim="800000"/>
            <a:headEnd/>
            <a:tailEnd/>
          </a:ln>
          <a:effectLst/>
        </p:spPr>
        <p:txBody>
          <a:bodyPr lIns="92075" tIns="46038" rIns="92075" bIns="46038" anchor="ctr"/>
          <a:lstStyle/>
          <a:p>
            <a:pPr marL="609600" indent="-609600" algn="ctr">
              <a:spcBef>
                <a:spcPct val="25000"/>
              </a:spcBef>
              <a:defRPr/>
            </a:pPr>
            <a:endParaRPr lang="en-US" sz="5400" b="1" i="0" dirty="0">
              <a:solidFill>
                <a:srgbClr val="CCECFF"/>
              </a:solidFill>
              <a:effectLst>
                <a:outerShdw blurRad="38100" dist="38100" dir="2700000" algn="tl">
                  <a:srgbClr val="000000"/>
                </a:outerShdw>
              </a:effectLst>
              <a:latin typeface="Garamond" pitchFamily="18" charset="0"/>
            </a:endParaRPr>
          </a:p>
          <a:p>
            <a:pPr marL="609600" indent="-609600" algn="ctr">
              <a:spcBef>
                <a:spcPct val="25000"/>
              </a:spcBef>
              <a:defRPr/>
            </a:pPr>
            <a:endParaRPr lang="en-US" sz="5400" b="1" i="0" dirty="0">
              <a:solidFill>
                <a:srgbClr val="CCECFF"/>
              </a:solidFill>
              <a:effectLst>
                <a:outerShdw blurRad="38100" dist="38100" dir="2700000" algn="tl">
                  <a:srgbClr val="000000"/>
                </a:outerShdw>
              </a:effectLst>
              <a:latin typeface="Garamond" pitchFamily="18" charset="0"/>
            </a:endParaRPr>
          </a:p>
          <a:p>
            <a:pPr marL="609600" indent="-609600" algn="ctr">
              <a:spcBef>
                <a:spcPct val="25000"/>
              </a:spcBef>
              <a:defRPr/>
            </a:pPr>
            <a:r>
              <a:rPr lang="en-US" sz="4800" b="1" i="0" dirty="0">
                <a:solidFill>
                  <a:srgbClr val="FF0000"/>
                </a:solidFill>
                <a:effectLst>
                  <a:outerShdw blurRad="38100" dist="38100" dir="2700000" algn="tl">
                    <a:srgbClr val="000000"/>
                  </a:outerShdw>
                </a:effectLst>
                <a:latin typeface="Garamond" pitchFamily="18" charset="0"/>
              </a:rPr>
              <a:t>Government Certifications</a:t>
            </a:r>
          </a:p>
          <a:p>
            <a:pPr marL="609600" indent="-609600" algn="ctr">
              <a:spcBef>
                <a:spcPct val="25000"/>
              </a:spcBef>
              <a:defRPr/>
            </a:pPr>
            <a:endParaRPr lang="en-US" sz="5400" b="1" i="0" dirty="0">
              <a:solidFill>
                <a:srgbClr val="CCECFF"/>
              </a:solidFill>
              <a:effectLst>
                <a:outerShdw blurRad="38100" dist="38100" dir="2700000" algn="tl">
                  <a:srgbClr val="000000"/>
                </a:outerShdw>
              </a:effectLst>
              <a:latin typeface="Garamond" pitchFamily="18" charset="0"/>
            </a:endParaRPr>
          </a:p>
          <a:p>
            <a:pPr marL="609600" indent="-609600" algn="ctr">
              <a:buClr>
                <a:srgbClr val="006699"/>
              </a:buClr>
              <a:buFont typeface="Wingdings" pitchFamily="2" charset="2"/>
              <a:buNone/>
              <a:defRPr/>
            </a:pPr>
            <a:endParaRPr lang="en-US" altLang="en-US" sz="5400" i="0" dirty="0">
              <a:effectLst>
                <a:outerShdw blurRad="38100" dist="38100" dir="2700000" algn="tl">
                  <a:srgbClr val="000000"/>
                </a:outerShdw>
              </a:effectLst>
              <a:latin typeface="Arial" charset="0"/>
            </a:endParaRPr>
          </a:p>
        </p:txBody>
      </p:sp>
      <p:sp>
        <p:nvSpPr>
          <p:cNvPr id="451589" name="Text Box 5"/>
          <p:cNvSpPr txBox="1">
            <a:spLocks noChangeArrowheads="1"/>
          </p:cNvSpPr>
          <p:nvPr/>
        </p:nvSpPr>
        <p:spPr bwMode="auto">
          <a:xfrm>
            <a:off x="2628900" y="4648200"/>
            <a:ext cx="3886200" cy="1955800"/>
          </a:xfrm>
          <a:prstGeom prst="rect">
            <a:avLst/>
          </a:prstGeom>
          <a:noFill/>
          <a:ln w="9525">
            <a:noFill/>
            <a:miter lim="800000"/>
            <a:headEnd/>
            <a:tailEnd/>
          </a:ln>
          <a:effectLst>
            <a:outerShdw dist="35921" dir="2700000" algn="ctr" rotWithShape="0">
              <a:schemeClr val="bg2"/>
            </a:outerShdw>
          </a:effectLst>
        </p:spPr>
        <p:txBody>
          <a:bodyPr lIns="92075" tIns="46038" rIns="92075" bIns="46038">
            <a:spAutoFit/>
          </a:bodyPr>
          <a:lstStyle/>
          <a:p>
            <a:pPr marL="342900" indent="-342900" algn="ctr" eaLnBrk="0" hangingPunct="0">
              <a:lnSpc>
                <a:spcPct val="90000"/>
              </a:lnSpc>
              <a:spcBef>
                <a:spcPct val="50000"/>
              </a:spcBef>
              <a:buClr>
                <a:srgbClr val="006699"/>
              </a:buClr>
              <a:defRPr/>
            </a:pPr>
            <a:endParaRPr lang="en-US" altLang="en-US" sz="3800" b="1" i="0" dirty="0">
              <a:solidFill>
                <a:srgbClr val="CCECFF"/>
              </a:solidFill>
              <a:latin typeface="Times New Roman" pitchFamily="18" charset="0"/>
            </a:endParaRPr>
          </a:p>
          <a:p>
            <a:pPr marL="342900" indent="-342900" algn="ctr" eaLnBrk="0" hangingPunct="0">
              <a:lnSpc>
                <a:spcPct val="90000"/>
              </a:lnSpc>
              <a:spcBef>
                <a:spcPct val="50000"/>
              </a:spcBef>
              <a:buClr>
                <a:srgbClr val="006699"/>
              </a:buClr>
              <a:defRPr/>
            </a:pPr>
            <a:r>
              <a:rPr lang="en-US" altLang="en-US" sz="3800" b="1" i="0" dirty="0">
                <a:solidFill>
                  <a:srgbClr val="CCECFF"/>
                </a:solidFill>
                <a:latin typeface="Times New Roman" pitchFamily="18" charset="0"/>
              </a:rPr>
              <a:t>Sherry Rose</a:t>
            </a:r>
          </a:p>
          <a:p>
            <a:pPr marL="342900" indent="-342900" algn="ctr" eaLnBrk="0" hangingPunct="0">
              <a:lnSpc>
                <a:spcPct val="90000"/>
              </a:lnSpc>
              <a:spcBef>
                <a:spcPct val="50000"/>
              </a:spcBef>
              <a:buClr>
                <a:srgbClr val="006699"/>
              </a:buClr>
              <a:defRPr/>
            </a:pPr>
            <a:r>
              <a:rPr lang="en-US" altLang="en-US" sz="2400" b="1" i="0" dirty="0">
                <a:solidFill>
                  <a:srgbClr val="CCECFF"/>
                </a:solidFill>
                <a:latin typeface="Times New Roman" pitchFamily="18" charset="0"/>
              </a:rPr>
              <a:t>LKE-SBR   August 13, 2015</a:t>
            </a:r>
          </a:p>
        </p:txBody>
      </p:sp>
      <p:pic>
        <p:nvPicPr>
          <p:cNvPr id="27651" name="Picture 6" descr="njit_rgbkrd_red_362x160"/>
          <p:cNvPicPr>
            <a:picLocks noChangeAspect="1" noChangeArrowheads="1"/>
          </p:cNvPicPr>
          <p:nvPr/>
        </p:nvPicPr>
        <p:blipFill>
          <a:blip r:embed="rId2"/>
          <a:srcRect/>
          <a:stretch>
            <a:fillRect/>
          </a:stretch>
        </p:blipFill>
        <p:spPr bwMode="auto">
          <a:xfrm>
            <a:off x="1482725" y="69850"/>
            <a:ext cx="6248400" cy="2392363"/>
          </a:xfrm>
          <a:prstGeom prst="rect">
            <a:avLst/>
          </a:prstGeom>
          <a:noFill/>
          <a:ln w="9525">
            <a:noFill/>
            <a:miter lim="800000"/>
            <a:headEnd/>
            <a:tailEnd/>
          </a:ln>
        </p:spPr>
      </p:pic>
      <p:sp>
        <p:nvSpPr>
          <p:cNvPr id="27652" name="Text Box 7"/>
          <p:cNvSpPr txBox="1">
            <a:spLocks noChangeArrowheads="1"/>
          </p:cNvSpPr>
          <p:nvPr/>
        </p:nvSpPr>
        <p:spPr bwMode="auto">
          <a:xfrm>
            <a:off x="1482725" y="2633663"/>
            <a:ext cx="6248400" cy="396875"/>
          </a:xfrm>
          <a:prstGeom prst="rect">
            <a:avLst/>
          </a:prstGeom>
          <a:solidFill>
            <a:schemeClr val="tx1"/>
          </a:solidFill>
          <a:ln w="9525">
            <a:noFill/>
            <a:miter lim="800000"/>
            <a:headEnd/>
            <a:tailEnd/>
          </a:ln>
        </p:spPr>
        <p:txBody>
          <a:bodyPr lIns="92075" tIns="46038" rIns="92075" bIns="46038">
            <a:spAutoFit/>
          </a:bodyPr>
          <a:lstStyle/>
          <a:p>
            <a:pPr marL="342900" indent="-342900" algn="ctr" eaLnBrk="0" hangingPunct="0">
              <a:buClr>
                <a:srgbClr val="006699"/>
              </a:buClr>
              <a:buFont typeface="Wingdings" pitchFamily="2" charset="2"/>
              <a:buNone/>
            </a:pPr>
            <a:r>
              <a:rPr lang="en-US" altLang="en-US" i="0">
                <a:solidFill>
                  <a:schemeClr val="bg1"/>
                </a:solidFill>
              </a:rPr>
              <a:t>Procurement Technical Assistance Center</a:t>
            </a:r>
            <a:endParaRPr lang="en-US">
              <a:solidFill>
                <a:schemeClr val="bg1"/>
              </a:solidFill>
            </a:endParaRPr>
          </a:p>
        </p:txBody>
      </p:sp>
      <p:sp>
        <p:nvSpPr>
          <p:cNvPr id="451593" name="Text Box 9"/>
          <p:cNvSpPr txBox="1">
            <a:spLocks noChangeArrowheads="1"/>
          </p:cNvSpPr>
          <p:nvPr/>
        </p:nvSpPr>
        <p:spPr bwMode="auto">
          <a:xfrm>
            <a:off x="4267200" y="4267200"/>
            <a:ext cx="609600" cy="1023938"/>
          </a:xfrm>
          <a:prstGeom prst="rect">
            <a:avLst/>
          </a:prstGeom>
          <a:noFill/>
          <a:ln w="9525">
            <a:noFill/>
            <a:miter lim="800000"/>
            <a:headEnd/>
            <a:tailEnd/>
          </a:ln>
          <a:effectLst>
            <a:outerShdw dist="35921" dir="2700000" algn="ctr" rotWithShape="0">
              <a:schemeClr val="bg2"/>
            </a:outerShdw>
          </a:effectLst>
        </p:spPr>
        <p:txBody>
          <a:bodyPr lIns="92075" tIns="46038" rIns="92075" bIns="46038">
            <a:spAutoFit/>
          </a:bodyPr>
          <a:lstStyle/>
          <a:p>
            <a:pPr marL="342900" indent="-342900" eaLnBrk="0" hangingPunct="0">
              <a:lnSpc>
                <a:spcPct val="90000"/>
              </a:lnSpc>
              <a:spcBef>
                <a:spcPct val="50000"/>
              </a:spcBef>
              <a:buClr>
                <a:srgbClr val="006699"/>
              </a:buClr>
              <a:defRPr/>
            </a:pPr>
            <a:endParaRPr lang="en-US" sz="2600" i="0" dirty="0">
              <a:solidFill>
                <a:srgbClr val="CCECFF"/>
              </a:solidFill>
              <a:latin typeface="Brush Script MT" pitchFamily="66" charset="0"/>
            </a:endParaRPr>
          </a:p>
          <a:p>
            <a:pPr marL="342900" indent="-342900" eaLnBrk="0" hangingPunct="0">
              <a:lnSpc>
                <a:spcPct val="90000"/>
              </a:lnSpc>
              <a:spcBef>
                <a:spcPct val="50000"/>
              </a:spcBef>
              <a:buClr>
                <a:srgbClr val="006699"/>
              </a:buClr>
              <a:defRPr/>
            </a:pPr>
            <a:r>
              <a:rPr lang="en-US" sz="2600" i="0" dirty="0">
                <a:solidFill>
                  <a:srgbClr val="CCECFF"/>
                </a:solidFill>
                <a:latin typeface="Brush Script MT" pitchFamily="66" charset="0"/>
              </a:rPr>
              <a:t>By</a:t>
            </a:r>
            <a:endParaRPr lang="en-US" sz="2600" i="0" dirty="0">
              <a:solidFill>
                <a:srgbClr val="CCECFF"/>
              </a:solidFill>
              <a:latin typeface="Brush Script MT" pitchFamily="66" charset="0"/>
            </a:endParaRPr>
          </a:p>
        </p:txBody>
      </p:sp>
      <p:sp>
        <p:nvSpPr>
          <p:cNvPr id="451594" name="Text Box 10"/>
          <p:cNvSpPr txBox="1">
            <a:spLocks noChangeArrowheads="1"/>
          </p:cNvSpPr>
          <p:nvPr/>
        </p:nvSpPr>
        <p:spPr bwMode="auto">
          <a:xfrm>
            <a:off x="3905250" y="3203575"/>
            <a:ext cx="1333500" cy="449263"/>
          </a:xfrm>
          <a:prstGeom prst="rect">
            <a:avLst/>
          </a:prstGeom>
          <a:noFill/>
          <a:ln w="9525">
            <a:noFill/>
            <a:miter lim="800000"/>
            <a:headEnd/>
            <a:tailEnd/>
          </a:ln>
          <a:effectLst>
            <a:outerShdw dist="35921" dir="2700000" algn="ctr" rotWithShape="0">
              <a:schemeClr val="bg2">
                <a:alpha val="50000"/>
              </a:schemeClr>
            </a:outerShdw>
          </a:effectLst>
        </p:spPr>
        <p:txBody>
          <a:bodyPr lIns="92075" tIns="46038" rIns="92075" bIns="46038">
            <a:spAutoFit/>
          </a:bodyPr>
          <a:lstStyle/>
          <a:p>
            <a:pPr marL="342900" indent="-342900" eaLnBrk="0" hangingPunct="0">
              <a:lnSpc>
                <a:spcPct val="90000"/>
              </a:lnSpc>
              <a:spcBef>
                <a:spcPct val="50000"/>
              </a:spcBef>
              <a:buClr>
                <a:srgbClr val="006699"/>
              </a:buClr>
              <a:defRPr/>
            </a:pPr>
            <a:r>
              <a:rPr lang="en-US" sz="2600" i="0">
                <a:solidFill>
                  <a:srgbClr val="CCECFF"/>
                </a:solidFill>
                <a:latin typeface="Brush Script MT" pitchFamily="66" charset="0"/>
              </a:rPr>
              <a:t>Presents</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SMALL BUSINESS REGULATIONS</a:t>
            </a:r>
            <a:endParaRPr lang="en-US" u="sng" dirty="0">
              <a:solidFill>
                <a:srgbClr val="FF0000"/>
              </a:solidFill>
            </a:endParaRPr>
          </a:p>
        </p:txBody>
      </p:sp>
      <p:sp>
        <p:nvSpPr>
          <p:cNvPr id="3" name="Content Placeholder 2"/>
          <p:cNvSpPr>
            <a:spLocks noGrp="1"/>
          </p:cNvSpPr>
          <p:nvPr>
            <p:ph idx="1"/>
          </p:nvPr>
        </p:nvSpPr>
        <p:spPr/>
        <p:txBody>
          <a:bodyPr/>
          <a:lstStyle/>
          <a:p>
            <a:pPr eaLnBrk="1" hangingPunct="1">
              <a:defRPr/>
            </a:pPr>
            <a:endParaRPr lang="en-US" dirty="0" smtClean="0"/>
          </a:p>
          <a:p>
            <a:pPr eaLnBrk="1" hangingPunct="1">
              <a:defRPr/>
            </a:pPr>
            <a:endParaRPr lang="en-US" dirty="0"/>
          </a:p>
          <a:p>
            <a:pPr marL="0" indent="0" algn="ctr" eaLnBrk="1" hangingPunct="1">
              <a:buFont typeface="Wingdings" pitchFamily="2" charset="2"/>
              <a:buNone/>
              <a:defRPr/>
            </a:pPr>
            <a:r>
              <a:rPr lang="en-US" dirty="0" smtClean="0"/>
              <a:t>FAR PART 19</a:t>
            </a:r>
          </a:p>
          <a:p>
            <a:pPr algn="ctr" eaLnBrk="1" hangingPunct="1">
              <a:defRPr/>
            </a:pPr>
            <a:endParaRPr lang="en-US" dirty="0"/>
          </a:p>
          <a:p>
            <a:pPr marL="0" indent="0" algn="ctr" eaLnBrk="1" hangingPunct="1">
              <a:buFont typeface="Wingdings" pitchFamily="2" charset="2"/>
              <a:buNone/>
              <a:defRPr/>
            </a:pPr>
            <a:r>
              <a:rPr lang="en-US" dirty="0" smtClean="0"/>
              <a:t>13 CFR Part 121, 124, 125, etc.</a:t>
            </a:r>
            <a:endParaRPr lang="en-US" dirty="0"/>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SMALL BUSINESS PREFERENCE</a:t>
            </a:r>
            <a:endParaRPr lang="en-US" u="sng" dirty="0">
              <a:solidFill>
                <a:srgbClr val="FF0000"/>
              </a:solidFill>
            </a:endParaRPr>
          </a:p>
        </p:txBody>
      </p:sp>
      <p:sp>
        <p:nvSpPr>
          <p:cNvPr id="3" name="Content Placeholder 2"/>
          <p:cNvSpPr>
            <a:spLocks noGrp="1"/>
          </p:cNvSpPr>
          <p:nvPr>
            <p:ph idx="1"/>
          </p:nvPr>
        </p:nvSpPr>
        <p:spPr>
          <a:xfrm>
            <a:off x="457200" y="1600200"/>
            <a:ext cx="8229600" cy="4940300"/>
          </a:xfrm>
        </p:spPr>
        <p:txBody>
          <a:bodyPr/>
          <a:lstStyle/>
          <a:p>
            <a:pPr eaLnBrk="1" hangingPunct="1">
              <a:defRPr/>
            </a:pPr>
            <a:r>
              <a:rPr lang="en-US" dirty="0" smtClean="0"/>
              <a:t>Goal of 23% of government contracts awarded to small business</a:t>
            </a:r>
          </a:p>
          <a:p>
            <a:pPr eaLnBrk="1" hangingPunct="1">
              <a:defRPr/>
            </a:pPr>
            <a:r>
              <a:rPr lang="en-US" dirty="0" smtClean="0"/>
              <a:t>Automatic set-asides</a:t>
            </a:r>
          </a:p>
          <a:p>
            <a:pPr lvl="1" eaLnBrk="1" hangingPunct="1">
              <a:defRPr/>
            </a:pPr>
            <a:r>
              <a:rPr lang="en-US" sz="2000" dirty="0" smtClean="0"/>
              <a:t>Micro purchases</a:t>
            </a:r>
          </a:p>
          <a:p>
            <a:pPr lvl="1" eaLnBrk="1" hangingPunct="1">
              <a:defRPr/>
            </a:pPr>
            <a:r>
              <a:rPr lang="en-US" sz="2000" dirty="0" smtClean="0"/>
              <a:t>Simplified acquisition</a:t>
            </a:r>
          </a:p>
          <a:p>
            <a:pPr lvl="1" eaLnBrk="1" hangingPunct="1">
              <a:defRPr/>
            </a:pPr>
            <a:r>
              <a:rPr lang="en-US" sz="2000" dirty="0" smtClean="0"/>
              <a:t>Small purchases</a:t>
            </a:r>
          </a:p>
          <a:p>
            <a:pPr eaLnBrk="1" hangingPunct="1">
              <a:defRPr/>
            </a:pPr>
            <a:r>
              <a:rPr lang="en-US" dirty="0" smtClean="0"/>
              <a:t>Rule of two</a:t>
            </a:r>
          </a:p>
          <a:p>
            <a:pPr eaLnBrk="1" hangingPunct="1">
              <a:defRPr/>
            </a:pPr>
            <a:r>
              <a:rPr lang="en-US" dirty="0" smtClean="0"/>
              <a:t>Types of contracts</a:t>
            </a:r>
          </a:p>
          <a:p>
            <a:pPr eaLnBrk="1" hangingPunct="1">
              <a:defRPr/>
            </a:pPr>
            <a:r>
              <a:rPr lang="en-US" dirty="0" smtClean="0"/>
              <a:t>Evaluation factors:  “</a:t>
            </a:r>
            <a:r>
              <a:rPr lang="en-US" i="1" dirty="0" smtClean="0"/>
              <a:t>Low price technically acceptable”</a:t>
            </a:r>
            <a:endParaRPr lang="en-US" dirty="0"/>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a:solidFill>
                  <a:srgbClr val="FF0000"/>
                </a:solidFill>
              </a:rPr>
              <a:t>SMALL BUSINESS</a:t>
            </a:r>
          </a:p>
        </p:txBody>
      </p:sp>
      <p:sp>
        <p:nvSpPr>
          <p:cNvPr id="3" name="Content Placeholder 2"/>
          <p:cNvSpPr>
            <a:spLocks noGrp="1"/>
          </p:cNvSpPr>
          <p:nvPr>
            <p:ph idx="1"/>
          </p:nvPr>
        </p:nvSpPr>
        <p:spPr>
          <a:xfrm>
            <a:off x="457200" y="1600200"/>
            <a:ext cx="8229600" cy="6053138"/>
          </a:xfrm>
        </p:spPr>
        <p:txBody>
          <a:bodyPr/>
          <a:lstStyle/>
          <a:p>
            <a:pPr eaLnBrk="1" hangingPunct="1">
              <a:defRPr/>
            </a:pPr>
            <a:r>
              <a:rPr lang="en-US" sz="2400" dirty="0" smtClean="0"/>
              <a:t>Self certification based on size standards established by SBA</a:t>
            </a:r>
          </a:p>
          <a:p>
            <a:pPr marL="0" indent="0" eaLnBrk="1" hangingPunct="1">
              <a:buFont typeface="Wingdings" pitchFamily="2" charset="2"/>
              <a:buNone/>
              <a:defRPr/>
            </a:pPr>
            <a:endParaRPr lang="en-US" sz="2400" dirty="0" smtClean="0"/>
          </a:p>
          <a:p>
            <a:pPr eaLnBrk="1" hangingPunct="1">
              <a:defRPr/>
            </a:pPr>
            <a:r>
              <a:rPr lang="en-US" sz="2400" dirty="0" smtClean="0"/>
              <a:t> Every NAICS code has a size standard assigned </a:t>
            </a:r>
          </a:p>
          <a:p>
            <a:pPr eaLnBrk="1" hangingPunct="1">
              <a:defRPr/>
            </a:pPr>
            <a:endParaRPr lang="en-US" sz="2400" dirty="0"/>
          </a:p>
          <a:p>
            <a:pPr lvl="1" eaLnBrk="1" hangingPunct="1">
              <a:defRPr/>
            </a:pPr>
            <a:r>
              <a:rPr lang="en-US" sz="2000" dirty="0" smtClean="0"/>
              <a:t>-</a:t>
            </a:r>
            <a:r>
              <a:rPr lang="en-US" sz="2000" i="1" dirty="0" smtClean="0"/>
              <a:t>Service:  Revenue based, average annual receipts for last three completed fiscal years from all sources</a:t>
            </a:r>
          </a:p>
          <a:p>
            <a:pPr lvl="1" eaLnBrk="1" hangingPunct="1">
              <a:defRPr/>
            </a:pPr>
            <a:endParaRPr lang="en-US" sz="2000" i="1" dirty="0"/>
          </a:p>
          <a:p>
            <a:pPr lvl="1" eaLnBrk="1" hangingPunct="1">
              <a:defRPr/>
            </a:pPr>
            <a:r>
              <a:rPr lang="en-US" sz="2000" i="1" dirty="0" smtClean="0"/>
              <a:t>-Supply:  Average number of employees for last 12 month period</a:t>
            </a:r>
          </a:p>
          <a:p>
            <a:pPr marL="457200" lvl="1" indent="0" eaLnBrk="1" hangingPunct="1">
              <a:buFont typeface="Wingdings" pitchFamily="2" charset="2"/>
              <a:buNone/>
              <a:defRPr/>
            </a:pPr>
            <a:endParaRPr lang="en-US" sz="2000" i="1" dirty="0" smtClean="0"/>
          </a:p>
          <a:p>
            <a:pPr marL="457200" lvl="1" indent="0" eaLnBrk="1" hangingPunct="1">
              <a:buFont typeface="Wingdings" pitchFamily="2" charset="2"/>
              <a:buNone/>
              <a:defRPr/>
            </a:pPr>
            <a:r>
              <a:rPr lang="en-US" sz="2000" dirty="0" smtClean="0"/>
              <a:t>Solicitations are classified by the Contracting Officer in the most appropriate NAICS code that best describes what is being purchased;  may be appealed.</a:t>
            </a:r>
          </a:p>
          <a:p>
            <a:pPr marL="457200" lvl="1" indent="0" eaLnBrk="1" hangingPunct="1">
              <a:buFont typeface="Wingdings" pitchFamily="2" charset="2"/>
              <a:buNone/>
              <a:defRPr/>
            </a:pPr>
            <a:endParaRPr lang="en-US" sz="2000" i="1" dirty="0"/>
          </a:p>
          <a:p>
            <a:pPr marL="457200" lvl="1" indent="0" eaLnBrk="1" hangingPunct="1">
              <a:buFont typeface="Wingdings" pitchFamily="2" charset="2"/>
              <a:buNone/>
              <a:defRPr/>
            </a:pPr>
            <a:endParaRPr lang="en-US" sz="2000" i="1" dirty="0" smtClean="0"/>
          </a:p>
          <a:p>
            <a:pPr marL="457200" lvl="1" indent="0" eaLnBrk="1" hangingPunct="1">
              <a:buFont typeface="Wingdings" pitchFamily="2" charset="2"/>
              <a:buNone/>
              <a:defRPr/>
            </a:pPr>
            <a:endParaRPr lang="en-US" sz="2000" i="1" dirty="0"/>
          </a:p>
          <a:p>
            <a:pPr marL="457200" lvl="1" indent="0" eaLnBrk="1" hangingPunct="1">
              <a:buFont typeface="Wingdings" pitchFamily="2" charset="2"/>
              <a:buNone/>
              <a:defRPr/>
            </a:pPr>
            <a:endParaRPr lang="en-US" sz="2000" i="1" dirty="0" smtClean="0"/>
          </a:p>
          <a:p>
            <a:pPr marL="457200" lvl="1" indent="0" eaLnBrk="1" hangingPunct="1">
              <a:buFont typeface="Wingdings" pitchFamily="2" charset="2"/>
              <a:buNone/>
              <a:defRPr/>
            </a:pPr>
            <a:endParaRPr lang="en-US" sz="2000" i="1" dirty="0"/>
          </a:p>
          <a:p>
            <a:pPr marL="457200" lvl="1" indent="0" eaLnBrk="1" hangingPunct="1">
              <a:buFont typeface="Wingdings" pitchFamily="2" charset="2"/>
              <a:buNone/>
              <a:defRPr/>
            </a:pPr>
            <a:endParaRPr lang="en-US" sz="2000" dirty="0" smtClean="0"/>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SOCIO-ECONOMIC PROGRAMS</a:t>
            </a:r>
            <a:endParaRPr lang="en-US" u="sng" dirty="0">
              <a:solidFill>
                <a:srgbClr val="FF0000"/>
              </a:solidFill>
            </a:endParaRPr>
          </a:p>
        </p:txBody>
      </p:sp>
      <p:sp>
        <p:nvSpPr>
          <p:cNvPr id="3" name="Content Placeholder 2"/>
          <p:cNvSpPr>
            <a:spLocks noGrp="1"/>
          </p:cNvSpPr>
          <p:nvPr>
            <p:ph idx="1"/>
          </p:nvPr>
        </p:nvSpPr>
        <p:spPr>
          <a:xfrm>
            <a:off x="457200" y="1579563"/>
            <a:ext cx="8229600" cy="4546600"/>
          </a:xfrm>
        </p:spPr>
        <p:txBody>
          <a:bodyPr/>
          <a:lstStyle/>
          <a:p>
            <a:pPr eaLnBrk="1" hangingPunct="1">
              <a:defRPr/>
            </a:pPr>
            <a:r>
              <a:rPr lang="en-US" dirty="0" smtClean="0">
                <a:solidFill>
                  <a:srgbClr val="FFFF00"/>
                </a:solidFill>
              </a:rPr>
              <a:t>8(a) – </a:t>
            </a:r>
            <a:r>
              <a:rPr lang="en-US" i="1" dirty="0" smtClean="0">
                <a:solidFill>
                  <a:srgbClr val="FFFF00"/>
                </a:solidFill>
              </a:rPr>
              <a:t>Socially &amp; Economically Disadvantaged</a:t>
            </a:r>
          </a:p>
          <a:p>
            <a:pPr eaLnBrk="1" hangingPunct="1">
              <a:defRPr/>
            </a:pPr>
            <a:r>
              <a:rPr lang="en-US" dirty="0" err="1" smtClean="0">
                <a:solidFill>
                  <a:srgbClr val="FFFF00"/>
                </a:solidFill>
              </a:rPr>
              <a:t>HUBZone</a:t>
            </a:r>
            <a:r>
              <a:rPr lang="en-US" dirty="0" smtClean="0">
                <a:solidFill>
                  <a:srgbClr val="FFFF00"/>
                </a:solidFill>
              </a:rPr>
              <a:t> – </a:t>
            </a:r>
            <a:r>
              <a:rPr lang="en-US" i="1" dirty="0" smtClean="0">
                <a:solidFill>
                  <a:srgbClr val="FFFF00"/>
                </a:solidFill>
              </a:rPr>
              <a:t>Historically Underutilized Areas</a:t>
            </a:r>
          </a:p>
          <a:p>
            <a:pPr eaLnBrk="1" hangingPunct="1">
              <a:defRPr/>
            </a:pPr>
            <a:r>
              <a:rPr lang="en-US" dirty="0" smtClean="0">
                <a:solidFill>
                  <a:srgbClr val="FFFF00"/>
                </a:solidFill>
              </a:rPr>
              <a:t>WOSB/EDWOSB – </a:t>
            </a:r>
            <a:r>
              <a:rPr lang="en-US" i="1" dirty="0" smtClean="0">
                <a:solidFill>
                  <a:srgbClr val="FFFF00"/>
                </a:solidFill>
              </a:rPr>
              <a:t>Woman-owned Small Business/Economically Disadvantaged WOSB</a:t>
            </a:r>
          </a:p>
          <a:p>
            <a:pPr eaLnBrk="1" hangingPunct="1">
              <a:defRPr/>
            </a:pPr>
            <a:r>
              <a:rPr lang="en-US" i="1" dirty="0" smtClean="0">
                <a:solidFill>
                  <a:srgbClr val="FFFF00"/>
                </a:solidFill>
              </a:rPr>
              <a:t>VOSB/SDVOSB – Veteran-owned Small Business/ Service Disabled Veteran-owned Small Business</a:t>
            </a:r>
          </a:p>
          <a:p>
            <a:pPr eaLnBrk="1" hangingPunct="1">
              <a:defRPr/>
            </a:pPr>
            <a:endParaRPr lang="en-US" i="1" dirty="0">
              <a:solidFill>
                <a:srgbClr val="FFFF00"/>
              </a:solidFill>
            </a:endParaRPr>
          </a:p>
          <a:p>
            <a:pPr marL="0" indent="0" eaLnBrk="1" hangingPunct="1">
              <a:buFont typeface="Wingdings" pitchFamily="2" charset="2"/>
              <a:buNone/>
              <a:defRPr/>
            </a:pPr>
            <a:r>
              <a:rPr lang="en-US" i="1" u="sng" dirty="0" smtClean="0">
                <a:solidFill>
                  <a:srgbClr val="FFFF00"/>
                </a:solidFill>
              </a:rPr>
              <a:t>MUST BE SMALL BUSINESS FOR ALL</a:t>
            </a:r>
            <a:endParaRPr lang="en-US" u="sng" dirty="0">
              <a:solidFill>
                <a:srgbClr val="FFFF00"/>
              </a:solidFil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
            </a:r>
            <a:br>
              <a:rPr lang="en-US" dirty="0"/>
            </a:br>
            <a:r>
              <a:rPr lang="en-US" u="sng" dirty="0">
                <a:solidFill>
                  <a:srgbClr val="FF0000"/>
                </a:solidFill>
              </a:rPr>
              <a:t>SBA PRE-CERTIFICATION</a:t>
            </a:r>
            <a:br>
              <a:rPr lang="en-US" u="sng" dirty="0">
                <a:solidFill>
                  <a:srgbClr val="FF0000"/>
                </a:solidFill>
              </a:rPr>
            </a:br>
            <a:r>
              <a:rPr lang="en-US" sz="2800" dirty="0">
                <a:solidFill>
                  <a:srgbClr val="F5F597"/>
                </a:solidFill>
              </a:rPr>
              <a:t>Requires formal application to </a:t>
            </a:r>
            <a:r>
              <a:rPr lang="en-US" sz="2800" dirty="0" smtClean="0">
                <a:solidFill>
                  <a:srgbClr val="F5F597"/>
                </a:solidFill>
              </a:rPr>
              <a:t>SBA</a:t>
            </a:r>
            <a:br>
              <a:rPr lang="en-US" sz="2800" dirty="0" smtClean="0">
                <a:solidFill>
                  <a:srgbClr val="F5F597"/>
                </a:solidFill>
              </a:rPr>
            </a:br>
            <a:r>
              <a:rPr lang="en-US" sz="2800" dirty="0" smtClean="0">
                <a:solidFill>
                  <a:srgbClr val="F5F597"/>
                </a:solidFill>
              </a:rPr>
              <a:t> Must </a:t>
            </a:r>
            <a:r>
              <a:rPr lang="en-US" sz="2800" dirty="0">
                <a:solidFill>
                  <a:srgbClr val="F5F597"/>
                </a:solidFill>
              </a:rPr>
              <a:t>be a small business</a:t>
            </a:r>
            <a:endParaRPr lang="en-US" u="sng" dirty="0">
              <a:solidFill>
                <a:srgbClr val="F5F597"/>
              </a:solidFill>
            </a:endParaRPr>
          </a:p>
        </p:txBody>
      </p:sp>
      <p:sp>
        <p:nvSpPr>
          <p:cNvPr id="3" name="Content Placeholder 2"/>
          <p:cNvSpPr>
            <a:spLocks noGrp="1"/>
          </p:cNvSpPr>
          <p:nvPr>
            <p:ph sz="half" idx="1"/>
          </p:nvPr>
        </p:nvSpPr>
        <p:spPr/>
        <p:txBody>
          <a:bodyPr/>
          <a:lstStyle/>
          <a:p>
            <a:pPr marL="0" indent="0" eaLnBrk="1" hangingPunct="1">
              <a:buFont typeface="Wingdings" pitchFamily="2" charset="2"/>
              <a:buNone/>
              <a:defRPr/>
            </a:pPr>
            <a:endParaRPr lang="en-US" dirty="0"/>
          </a:p>
          <a:p>
            <a:pPr marL="0" indent="0" eaLnBrk="1" hangingPunct="1">
              <a:buFont typeface="Wingdings" pitchFamily="2" charset="2"/>
              <a:buNone/>
              <a:defRPr/>
            </a:pPr>
            <a:r>
              <a:rPr lang="en-US" sz="2000" i="1" u="sng" dirty="0" smtClean="0">
                <a:solidFill>
                  <a:srgbClr val="FFFF00"/>
                </a:solidFill>
              </a:rPr>
              <a:t>8(a) Program:</a:t>
            </a:r>
            <a:r>
              <a:rPr lang="en-US" sz="2000" i="1" dirty="0">
                <a:solidFill>
                  <a:srgbClr val="FFFFCC"/>
                </a:solidFill>
              </a:rPr>
              <a:t> </a:t>
            </a:r>
            <a:r>
              <a:rPr lang="en-US" sz="2000" i="1" dirty="0" smtClean="0">
                <a:solidFill>
                  <a:srgbClr val="FFFFCC"/>
                </a:solidFill>
              </a:rPr>
              <a:t> </a:t>
            </a:r>
            <a:r>
              <a:rPr lang="en-US" sz="2000" dirty="0">
                <a:solidFill>
                  <a:srgbClr val="FFFFCC"/>
                </a:solidFill>
              </a:rPr>
              <a:t>M</a:t>
            </a:r>
            <a:r>
              <a:rPr lang="en-US" sz="2000" dirty="0" smtClean="0">
                <a:solidFill>
                  <a:srgbClr val="FFFFCC"/>
                </a:solidFill>
              </a:rPr>
              <a:t>ust be unconditionally owned and  controlled by one or more socially </a:t>
            </a:r>
            <a:r>
              <a:rPr lang="en-US" sz="2000" u="sng" dirty="0" smtClean="0">
                <a:solidFill>
                  <a:srgbClr val="FFFFCC"/>
                </a:solidFill>
              </a:rPr>
              <a:t>and</a:t>
            </a:r>
            <a:r>
              <a:rPr lang="en-US" sz="2000" dirty="0" smtClean="0">
                <a:solidFill>
                  <a:srgbClr val="FFFFCC"/>
                </a:solidFill>
              </a:rPr>
              <a:t> economically disadvantaged individuals who are of good character and citizens of US; must demonstrate potential for success; presumptive groups of social disadvantage; economic (net worth, excluding primary residence and interest in business </a:t>
            </a:r>
            <a:r>
              <a:rPr lang="en-US" sz="2000" dirty="0" err="1" smtClean="0">
                <a:solidFill>
                  <a:srgbClr val="FFFFCC"/>
                </a:solidFill>
              </a:rPr>
              <a:t>nte</a:t>
            </a:r>
            <a:r>
              <a:rPr lang="en-US" sz="2000" dirty="0" smtClean="0">
                <a:solidFill>
                  <a:srgbClr val="FFFFCC"/>
                </a:solidFill>
              </a:rPr>
              <a:t> $250,000 for initial eligibility/$750,000 continued eligibility; total assets $4.0 million initial eligibility; $6.0 million continued eligibility)</a:t>
            </a:r>
            <a:endParaRPr lang="en-US" sz="2400" u="sng" dirty="0">
              <a:solidFill>
                <a:srgbClr val="FFFF00"/>
              </a:solidFill>
            </a:endParaRPr>
          </a:p>
        </p:txBody>
      </p:sp>
      <p:sp>
        <p:nvSpPr>
          <p:cNvPr id="4" name="Content Placeholder 3"/>
          <p:cNvSpPr>
            <a:spLocks noGrp="1"/>
          </p:cNvSpPr>
          <p:nvPr>
            <p:ph sz="half" idx="2"/>
          </p:nvPr>
        </p:nvSpPr>
        <p:spPr>
          <a:xfrm>
            <a:off x="4648200" y="1685925"/>
            <a:ext cx="4038600" cy="4525963"/>
          </a:xfrm>
        </p:spPr>
        <p:txBody>
          <a:bodyPr/>
          <a:lstStyle/>
          <a:p>
            <a:pPr marL="0" indent="0" eaLnBrk="1" hangingPunct="1">
              <a:buFont typeface="Wingdings" pitchFamily="2" charset="2"/>
              <a:buNone/>
              <a:defRPr/>
            </a:pPr>
            <a:endParaRPr lang="en-US" sz="2000" i="1" u="sng" dirty="0">
              <a:solidFill>
                <a:srgbClr val="FFFF00"/>
              </a:solidFill>
            </a:endParaRPr>
          </a:p>
          <a:p>
            <a:pPr marL="0" indent="0" eaLnBrk="1" hangingPunct="1">
              <a:buFont typeface="Wingdings" pitchFamily="2" charset="2"/>
              <a:buNone/>
              <a:defRPr/>
            </a:pPr>
            <a:r>
              <a:rPr lang="en-US" sz="2000" i="1" u="sng" dirty="0" err="1" smtClean="0">
                <a:solidFill>
                  <a:srgbClr val="FFFF00"/>
                </a:solidFill>
              </a:rPr>
              <a:t>HUBZone</a:t>
            </a:r>
            <a:r>
              <a:rPr lang="en-US" sz="2000" i="1" dirty="0" smtClean="0">
                <a:solidFill>
                  <a:srgbClr val="FFFF00"/>
                </a:solidFill>
              </a:rPr>
              <a:t> </a:t>
            </a:r>
            <a:r>
              <a:rPr lang="en-US" sz="2000" dirty="0"/>
              <a:t>(Historically Underutilized Zones) – zones determined by Census, updated every 10 years:  concern must be owned and controlled by U.S. citizens, Community Development Corporations or Indian Tribes; principal office of concern must be located in a </a:t>
            </a:r>
            <a:r>
              <a:rPr lang="en-US" sz="2000" dirty="0" err="1"/>
              <a:t>HUBZone</a:t>
            </a:r>
            <a:r>
              <a:rPr lang="en-US" sz="2000" dirty="0"/>
              <a:t>; at least 35% of the concern’s employees must reside in a </a:t>
            </a:r>
            <a:r>
              <a:rPr lang="en-US" sz="2000" dirty="0" err="1"/>
              <a:t>HUBZone</a:t>
            </a:r>
            <a:r>
              <a:rPr lang="en-US" sz="2000" dirty="0"/>
              <a:t>.</a:t>
            </a:r>
          </a:p>
          <a:p>
            <a:pPr eaLnBrk="1" hangingPunct="1">
              <a:defRPr/>
            </a:pPr>
            <a:endParaRPr lang="en-US" sz="2400" dirty="0"/>
          </a:p>
          <a:p>
            <a:pPr lvl="1" eaLnBrk="1" hangingPunct="1">
              <a:defRPr/>
            </a:pPr>
            <a:r>
              <a:rPr lang="en-US" sz="2000" dirty="0"/>
              <a:t>Site map:  </a:t>
            </a:r>
            <a:r>
              <a:rPr lang="en-US" sz="2000" dirty="0">
                <a:hlinkClick r:id="rId2"/>
              </a:rPr>
              <a:t>http://map.sba.gov/hubzone</a:t>
            </a:r>
            <a:endParaRPr lang="en-US" sz="2000" dirty="0"/>
          </a:p>
          <a:p>
            <a:pPr eaLnBrk="1" hangingPunct="1">
              <a:defRPr/>
            </a:pPr>
            <a:endParaRPr lang="en-US" dirty="0"/>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CC0000"/>
                </a:solidFill>
              </a:rPr>
              <a:t>8(a) PROGRAM</a:t>
            </a:r>
            <a:endParaRPr lang="en-US" u="sng" dirty="0">
              <a:solidFill>
                <a:srgbClr val="CC0000"/>
              </a:solidFill>
            </a:endParaRPr>
          </a:p>
        </p:txBody>
      </p:sp>
      <p:sp>
        <p:nvSpPr>
          <p:cNvPr id="3" name="Content Placeholder 2"/>
          <p:cNvSpPr>
            <a:spLocks noGrp="1"/>
          </p:cNvSpPr>
          <p:nvPr>
            <p:ph idx="1"/>
          </p:nvPr>
        </p:nvSpPr>
        <p:spPr>
          <a:xfrm>
            <a:off x="457200" y="1600200"/>
            <a:ext cx="8229600" cy="5257800"/>
          </a:xfrm>
        </p:spPr>
        <p:txBody>
          <a:bodyPr/>
          <a:lstStyle/>
          <a:p>
            <a:pPr eaLnBrk="1" hangingPunct="1">
              <a:defRPr/>
            </a:pPr>
            <a:r>
              <a:rPr lang="en-US" dirty="0" smtClean="0"/>
              <a:t>Citizen of US;  social &amp; economic disadvantage</a:t>
            </a:r>
          </a:p>
          <a:p>
            <a:pPr eaLnBrk="1" hangingPunct="1">
              <a:defRPr/>
            </a:pPr>
            <a:r>
              <a:rPr lang="en-US" dirty="0" smtClean="0"/>
              <a:t>Unconditionally owned and controlled (51%)</a:t>
            </a:r>
          </a:p>
          <a:p>
            <a:pPr eaLnBrk="1" hangingPunct="1">
              <a:defRPr/>
            </a:pPr>
            <a:r>
              <a:rPr lang="en-US" dirty="0" smtClean="0"/>
              <a:t>Net worth </a:t>
            </a:r>
            <a:r>
              <a:rPr lang="en-US" dirty="0" err="1" smtClean="0"/>
              <a:t>nte</a:t>
            </a:r>
            <a:r>
              <a:rPr lang="en-US" dirty="0" smtClean="0"/>
              <a:t> $250,000/$750,000</a:t>
            </a:r>
          </a:p>
          <a:p>
            <a:pPr eaLnBrk="1" hangingPunct="1">
              <a:defRPr/>
            </a:pPr>
            <a:r>
              <a:rPr lang="en-US" dirty="0" smtClean="0"/>
              <a:t>Personal assets </a:t>
            </a:r>
            <a:r>
              <a:rPr lang="en-US" dirty="0" err="1" smtClean="0"/>
              <a:t>nte</a:t>
            </a:r>
            <a:r>
              <a:rPr lang="en-US" dirty="0" smtClean="0"/>
              <a:t> $4.0/$6.0</a:t>
            </a:r>
          </a:p>
          <a:p>
            <a:pPr eaLnBrk="1" hangingPunct="1">
              <a:defRPr/>
            </a:pPr>
            <a:r>
              <a:rPr lang="en-US" dirty="0" smtClean="0"/>
              <a:t>Personal income $250,000/$350,000</a:t>
            </a:r>
          </a:p>
          <a:p>
            <a:pPr eaLnBrk="1" hangingPunct="1">
              <a:defRPr/>
            </a:pPr>
            <a:r>
              <a:rPr lang="en-US" dirty="0" smtClean="0"/>
              <a:t>Hold highest officer position and compensation</a:t>
            </a:r>
          </a:p>
          <a:p>
            <a:pPr eaLnBrk="1" hangingPunct="1">
              <a:defRPr/>
            </a:pPr>
            <a:r>
              <a:rPr lang="en-US" dirty="0" smtClean="0"/>
              <a:t>Good character</a:t>
            </a:r>
          </a:p>
          <a:p>
            <a:pPr eaLnBrk="1" hangingPunct="1">
              <a:defRPr/>
            </a:pPr>
            <a:r>
              <a:rPr lang="en-US" dirty="0" smtClean="0"/>
              <a:t>Potential for success</a:t>
            </a:r>
          </a:p>
          <a:p>
            <a:pPr eaLnBrk="1" hangingPunct="1">
              <a:defRPr/>
            </a:pPr>
            <a:r>
              <a:rPr lang="en-US" dirty="0" smtClean="0"/>
              <a:t>9 </a:t>
            </a:r>
            <a:r>
              <a:rPr lang="en-US" dirty="0"/>
              <a:t>y</a:t>
            </a:r>
            <a:r>
              <a:rPr lang="en-US" dirty="0" smtClean="0"/>
              <a:t>ear term</a:t>
            </a:r>
          </a:p>
          <a:p>
            <a:pPr marL="0" indent="0" eaLnBrk="1" hangingPunct="1">
              <a:buFont typeface="Wingdings" pitchFamily="2" charset="2"/>
              <a:buNone/>
              <a:defRPr/>
            </a:pPr>
            <a:endParaRPr lang="en-US" dirty="0"/>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HUBZONE PROGRAM</a:t>
            </a:r>
            <a:endParaRPr lang="en-US" u="sng" dirty="0">
              <a:solidFill>
                <a:srgbClr val="FF0000"/>
              </a:solidFill>
            </a:endParaRPr>
          </a:p>
        </p:txBody>
      </p:sp>
      <p:sp>
        <p:nvSpPr>
          <p:cNvPr id="3" name="Content Placeholder 2"/>
          <p:cNvSpPr>
            <a:spLocks noGrp="1"/>
          </p:cNvSpPr>
          <p:nvPr>
            <p:ph idx="1"/>
          </p:nvPr>
        </p:nvSpPr>
        <p:spPr/>
        <p:txBody>
          <a:bodyPr/>
          <a:lstStyle/>
          <a:p>
            <a:pPr eaLnBrk="1" hangingPunct="1">
              <a:defRPr/>
            </a:pPr>
            <a:r>
              <a:rPr lang="en-US" dirty="0" smtClean="0"/>
              <a:t>Owned and controlled by US citizen, Community Development Company, Indian Tribe</a:t>
            </a:r>
          </a:p>
          <a:p>
            <a:pPr eaLnBrk="1" hangingPunct="1">
              <a:defRPr/>
            </a:pPr>
            <a:r>
              <a:rPr lang="en-US" dirty="0" smtClean="0"/>
              <a:t>Principal office must be located in </a:t>
            </a:r>
            <a:r>
              <a:rPr lang="en-US" dirty="0" err="1" smtClean="0"/>
              <a:t>HUBZone</a:t>
            </a:r>
            <a:endParaRPr lang="en-US" dirty="0" smtClean="0"/>
          </a:p>
          <a:p>
            <a:pPr eaLnBrk="1" hangingPunct="1">
              <a:defRPr/>
            </a:pPr>
            <a:r>
              <a:rPr lang="en-US" dirty="0" smtClean="0"/>
              <a:t>35% of employees must reside in </a:t>
            </a:r>
            <a:r>
              <a:rPr lang="en-US" dirty="0" err="1" smtClean="0"/>
              <a:t>HUBZone</a:t>
            </a:r>
            <a:endParaRPr lang="en-US" dirty="0" smtClean="0"/>
          </a:p>
          <a:p>
            <a:pPr eaLnBrk="1" hangingPunct="1">
              <a:defRPr/>
            </a:pPr>
            <a:r>
              <a:rPr lang="en-US" dirty="0" smtClean="0"/>
              <a:t>Must be pre-certified by SBA</a:t>
            </a:r>
          </a:p>
          <a:p>
            <a:pPr marL="0" indent="0" eaLnBrk="1" hangingPunct="1">
              <a:buFont typeface="Wingdings" pitchFamily="2" charset="2"/>
              <a:buNone/>
              <a:defRPr/>
            </a:pPr>
            <a:endParaRPr lang="en-US" dirty="0"/>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WOMAN-OWNED</a:t>
            </a:r>
            <a:r>
              <a:rPr lang="en-US" u="sng" dirty="0" smtClean="0">
                <a:solidFill>
                  <a:srgbClr val="FFFF00"/>
                </a:solidFill>
              </a:rPr>
              <a:t/>
            </a:r>
            <a:br>
              <a:rPr lang="en-US" u="sng" dirty="0" smtClean="0">
                <a:solidFill>
                  <a:srgbClr val="FFFF00"/>
                </a:solidFill>
              </a:rPr>
            </a:br>
            <a:r>
              <a:rPr lang="en-US" sz="3600" u="sng" dirty="0" smtClean="0">
                <a:solidFill>
                  <a:srgbClr val="FFFF00"/>
                </a:solidFill>
              </a:rPr>
              <a:t>(</a:t>
            </a:r>
            <a:r>
              <a:rPr lang="en-US" sz="3200" u="sng" dirty="0" smtClean="0">
                <a:solidFill>
                  <a:srgbClr val="FFFF00"/>
                </a:solidFill>
              </a:rPr>
              <a:t>WOSB and EDWOSB</a:t>
            </a:r>
            <a:r>
              <a:rPr lang="en-US" sz="3600" u="sng" dirty="0" smtClean="0">
                <a:solidFill>
                  <a:srgbClr val="FFFF00"/>
                </a:solidFill>
              </a:rPr>
              <a:t>)</a:t>
            </a:r>
            <a:endParaRPr lang="en-US" u="sng" dirty="0">
              <a:solidFill>
                <a:srgbClr val="FFFF00"/>
              </a:solidFill>
            </a:endParaRPr>
          </a:p>
        </p:txBody>
      </p:sp>
      <p:sp>
        <p:nvSpPr>
          <p:cNvPr id="3" name="Content Placeholder 2"/>
          <p:cNvSpPr>
            <a:spLocks noGrp="1"/>
          </p:cNvSpPr>
          <p:nvPr>
            <p:ph idx="1"/>
          </p:nvPr>
        </p:nvSpPr>
        <p:spPr/>
        <p:txBody>
          <a:bodyPr/>
          <a:lstStyle/>
          <a:p>
            <a:pPr eaLnBrk="1" hangingPunct="1">
              <a:defRPr/>
            </a:pPr>
            <a:r>
              <a:rPr lang="en-US" sz="2800" dirty="0" smtClean="0"/>
              <a:t>83 NAICS codes</a:t>
            </a:r>
          </a:p>
          <a:p>
            <a:pPr eaLnBrk="1" hangingPunct="1">
              <a:defRPr/>
            </a:pPr>
            <a:r>
              <a:rPr lang="en-US" sz="2800" dirty="0" smtClean="0"/>
              <a:t>At least 51% owned, controlled and actively managed by woman/women</a:t>
            </a:r>
          </a:p>
          <a:p>
            <a:pPr eaLnBrk="1" hangingPunct="1">
              <a:defRPr/>
            </a:pPr>
            <a:r>
              <a:rPr lang="en-US" sz="2800" dirty="0" smtClean="0"/>
              <a:t>EDWOSB – personal net worth $750,000; income $350,000; assets $6.0 million</a:t>
            </a:r>
          </a:p>
          <a:p>
            <a:pPr eaLnBrk="1" hangingPunct="1">
              <a:defRPr/>
            </a:pPr>
            <a:r>
              <a:rPr lang="en-US" sz="2800" dirty="0" smtClean="0"/>
              <a:t>Highest position/compensation; full time</a:t>
            </a:r>
          </a:p>
          <a:p>
            <a:pPr eaLnBrk="1" hangingPunct="1">
              <a:defRPr/>
            </a:pPr>
            <a:r>
              <a:rPr lang="en-US" sz="2800" dirty="0" smtClean="0"/>
              <a:t>Resume justifies ability to run firm</a:t>
            </a:r>
          </a:p>
          <a:p>
            <a:pPr eaLnBrk="1" hangingPunct="1">
              <a:defRPr/>
            </a:pPr>
            <a:r>
              <a:rPr lang="en-US" sz="2800" dirty="0" smtClean="0"/>
              <a:t>Self-certify or certified by 3</a:t>
            </a:r>
            <a:r>
              <a:rPr lang="en-US" sz="2800" baseline="30000" dirty="0" smtClean="0"/>
              <a:t>rd</a:t>
            </a:r>
            <a:r>
              <a:rPr lang="en-US" sz="2800" dirty="0" smtClean="0"/>
              <a:t> party*</a:t>
            </a:r>
          </a:p>
          <a:p>
            <a:pPr eaLnBrk="1" hangingPunct="1">
              <a:defRPr/>
            </a:pPr>
            <a:r>
              <a:rPr lang="en-US" sz="2800" dirty="0" smtClean="0"/>
              <a:t>Data must be uploaded in SBA repository</a:t>
            </a:r>
          </a:p>
          <a:p>
            <a:pPr lvl="1" eaLnBrk="1" hangingPunct="1">
              <a:defRPr/>
            </a:pPr>
            <a:r>
              <a:rPr lang="en-US" dirty="0" smtClean="0">
                <a:hlinkClick r:id="rId2"/>
              </a:rPr>
              <a:t>www.sba.gov/wosb</a:t>
            </a:r>
            <a:endParaRPr lang="en-US" dirty="0" smtClean="0"/>
          </a:p>
          <a:p>
            <a:pPr lvl="1" eaLnBrk="1" hangingPunct="1">
              <a:defRPr/>
            </a:pPr>
            <a:endParaRPr lang="en-US" dirty="0"/>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i="1" u="sng" dirty="0" smtClean="0">
                <a:solidFill>
                  <a:srgbClr val="FFFF00"/>
                </a:solidFill>
              </a:rPr>
              <a:t>RECENT CHANGES</a:t>
            </a:r>
            <a:r>
              <a:rPr lang="en-US" dirty="0" smtClean="0">
                <a:solidFill>
                  <a:srgbClr val="FFFF00"/>
                </a:solidFill>
              </a:rPr>
              <a:t> </a:t>
            </a:r>
            <a:br>
              <a:rPr lang="en-US" dirty="0" smtClean="0">
                <a:solidFill>
                  <a:srgbClr val="FFFF00"/>
                </a:solidFill>
              </a:rPr>
            </a:br>
            <a:r>
              <a:rPr lang="en-US" u="sng" dirty="0" smtClean="0">
                <a:solidFill>
                  <a:srgbClr val="FFFF00"/>
                </a:solidFill>
              </a:rPr>
              <a:t>2015 NDAA</a:t>
            </a:r>
            <a:endParaRPr lang="en-US" u="sng" dirty="0">
              <a:solidFill>
                <a:srgbClr val="FFFF00"/>
              </a:solidFill>
            </a:endParaRPr>
          </a:p>
        </p:txBody>
      </p:sp>
      <p:sp>
        <p:nvSpPr>
          <p:cNvPr id="3" name="Content Placeholder 2"/>
          <p:cNvSpPr>
            <a:spLocks noGrp="1"/>
          </p:cNvSpPr>
          <p:nvPr>
            <p:ph idx="1"/>
          </p:nvPr>
        </p:nvSpPr>
        <p:spPr/>
        <p:txBody>
          <a:bodyPr/>
          <a:lstStyle/>
          <a:p>
            <a:pPr eaLnBrk="1" hangingPunct="1">
              <a:defRPr/>
            </a:pPr>
            <a:r>
              <a:rPr lang="en-US" dirty="0" smtClean="0"/>
              <a:t>Sole source authority added</a:t>
            </a:r>
            <a:endParaRPr lang="en-US" dirty="0"/>
          </a:p>
          <a:p>
            <a:pPr eaLnBrk="1" hangingPunct="1">
              <a:defRPr/>
            </a:pPr>
            <a:r>
              <a:rPr lang="en-US" dirty="0" smtClean="0"/>
              <a:t>Self-certification eliminated</a:t>
            </a:r>
          </a:p>
          <a:p>
            <a:pPr eaLnBrk="1" hangingPunct="1">
              <a:defRPr/>
            </a:pPr>
            <a:r>
              <a:rPr lang="en-US" dirty="0" smtClean="0"/>
              <a:t>Third-Party certifiers approved by SBA:</a:t>
            </a:r>
          </a:p>
          <a:p>
            <a:pPr lvl="1" eaLnBrk="1" hangingPunct="1">
              <a:defRPr/>
            </a:pPr>
            <a:r>
              <a:rPr lang="en-US" dirty="0" smtClean="0"/>
              <a:t>El Paso Hispanic Chamber of Commerce</a:t>
            </a:r>
          </a:p>
          <a:p>
            <a:pPr lvl="1" eaLnBrk="1" hangingPunct="1">
              <a:defRPr/>
            </a:pPr>
            <a:r>
              <a:rPr lang="en-US" dirty="0" smtClean="0"/>
              <a:t>US Women’s Chamber of Commerce</a:t>
            </a:r>
          </a:p>
          <a:p>
            <a:pPr lvl="1" eaLnBrk="1" hangingPunct="1">
              <a:defRPr/>
            </a:pPr>
            <a:r>
              <a:rPr lang="en-US" dirty="0" smtClean="0"/>
              <a:t>National Women Business Owners Corporation</a:t>
            </a:r>
          </a:p>
          <a:p>
            <a:pPr lvl="1" eaLnBrk="1" hangingPunct="1">
              <a:defRPr/>
            </a:pPr>
            <a:r>
              <a:rPr lang="en-US" dirty="0" smtClean="0"/>
              <a:t>Women’s Bureau Enterprise National Council</a:t>
            </a:r>
          </a:p>
          <a:p>
            <a:pPr lvl="2" eaLnBrk="1" hangingPunct="1">
              <a:defRPr/>
            </a:pPr>
            <a:r>
              <a:rPr lang="en-US" dirty="0" smtClean="0"/>
              <a:t>$225.00 - $1,000.00 ($100 - $1,000 </a:t>
            </a:r>
            <a:r>
              <a:rPr lang="en-US" smtClean="0"/>
              <a:t>yearly renewal)</a:t>
            </a: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VETERAN FIRST PROGRAM</a:t>
            </a:r>
            <a:endParaRPr lang="en-US" u="sng" dirty="0">
              <a:solidFill>
                <a:srgbClr val="FF0000"/>
              </a:solidFill>
            </a:endParaRPr>
          </a:p>
        </p:txBody>
      </p:sp>
      <p:sp>
        <p:nvSpPr>
          <p:cNvPr id="3" name="Content Placeholder 2"/>
          <p:cNvSpPr>
            <a:spLocks noGrp="1"/>
          </p:cNvSpPr>
          <p:nvPr>
            <p:ph idx="1"/>
          </p:nvPr>
        </p:nvSpPr>
        <p:spPr/>
        <p:txBody>
          <a:bodyPr/>
          <a:lstStyle/>
          <a:p>
            <a:pPr eaLnBrk="1" hangingPunct="1">
              <a:defRPr/>
            </a:pPr>
            <a:r>
              <a:rPr lang="en-US" dirty="0" smtClean="0"/>
              <a:t>Owned, controlled and actively managed by veteran</a:t>
            </a:r>
          </a:p>
          <a:p>
            <a:pPr eaLnBrk="1" hangingPunct="1">
              <a:defRPr/>
            </a:pPr>
            <a:r>
              <a:rPr lang="en-US" dirty="0"/>
              <a:t>Set-aside preference for </a:t>
            </a:r>
            <a:r>
              <a:rPr lang="en-US" dirty="0" smtClean="0"/>
              <a:t>Service Disabled Veteran (SDVOSB); goals for veterans (VOSB) except awards from Veterans Administration </a:t>
            </a:r>
            <a:endParaRPr lang="en-US" dirty="0"/>
          </a:p>
          <a:p>
            <a:pPr eaLnBrk="1" hangingPunct="1">
              <a:defRPr/>
            </a:pPr>
            <a:r>
              <a:rPr lang="en-US" dirty="0" smtClean="0"/>
              <a:t>Verified by Center for Veterans Enterprise and listed in </a:t>
            </a:r>
            <a:r>
              <a:rPr lang="en-US" dirty="0" err="1" smtClean="0"/>
              <a:t>VetBiz</a:t>
            </a:r>
            <a:endParaRPr lang="en-US" dirty="0" smtClean="0"/>
          </a:p>
          <a:p>
            <a:pPr lvl="1" eaLnBrk="1" hangingPunct="1">
              <a:defRPr/>
            </a:pPr>
            <a:r>
              <a:rPr lang="en-US" dirty="0" smtClean="0">
                <a:hlinkClick r:id="rId2"/>
              </a:rPr>
              <a:t>www.vip.vetbiz.gov</a:t>
            </a:r>
            <a:endParaRPr lang="en-US" dirty="0" smtClean="0"/>
          </a:p>
          <a:p>
            <a:pPr lvl="1" eaLnBrk="1" hangingPunct="1">
              <a:defRPr/>
            </a:pPr>
            <a:endParaRPr lang="en-US" dirty="0" smtClean="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0"/>
            <a:ext cx="8170862" cy="1822450"/>
          </a:xfrm>
        </p:spPr>
        <p:txBody>
          <a:bodyPr/>
          <a:lstStyle/>
          <a:p>
            <a:pPr eaLnBrk="1" hangingPunct="1">
              <a:defRPr/>
            </a:pPr>
            <a:r>
              <a:rPr lang="en-US" u="sng" dirty="0" smtClean="0">
                <a:solidFill>
                  <a:srgbClr val="FF0000"/>
                </a:solidFill>
              </a:rPr>
              <a:t>PROCUREMENT TECHNICAL ASSISTANCE PROGRAM</a:t>
            </a:r>
            <a:endParaRPr lang="en-US" u="sng" dirty="0">
              <a:solidFill>
                <a:srgbClr val="FF0000"/>
              </a:solidFill>
            </a:endParaRPr>
          </a:p>
        </p:txBody>
      </p:sp>
      <p:sp>
        <p:nvSpPr>
          <p:cNvPr id="3" name="Content Placeholder 2"/>
          <p:cNvSpPr>
            <a:spLocks noGrp="1"/>
          </p:cNvSpPr>
          <p:nvPr>
            <p:ph idx="1"/>
          </p:nvPr>
        </p:nvSpPr>
        <p:spPr>
          <a:xfrm>
            <a:off x="484188" y="2527300"/>
            <a:ext cx="8202612" cy="3598863"/>
          </a:xfrm>
        </p:spPr>
        <p:txBody>
          <a:bodyPr/>
          <a:lstStyle/>
          <a:p>
            <a:pPr marL="457200" lvl="1" indent="0" algn="just" eaLnBrk="1" hangingPunct="1">
              <a:buFont typeface="Wingdings" pitchFamily="2" charset="2"/>
              <a:buNone/>
              <a:defRPr/>
            </a:pPr>
            <a:r>
              <a:rPr lang="en-US" dirty="0" smtClean="0"/>
              <a:t>The Procurement Technical Assistance Program (PTAP) was authorized by Congress in 1985 in an effort to expand the number of businesses capable of participating in the government marketplace.  It is a non-profit program funded under a Cooperative Agreement between the federal government and local state governments or universities, administered by the Department of Defense, Defense Logistics Agency</a:t>
            </a:r>
            <a:endParaRPr lang="en-US" dirty="0"/>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SDVOSB</a:t>
            </a:r>
            <a:endParaRPr lang="en-US" u="sng" dirty="0">
              <a:solidFill>
                <a:srgbClr val="FF0000"/>
              </a:solidFill>
            </a:endParaRPr>
          </a:p>
        </p:txBody>
      </p:sp>
      <p:sp>
        <p:nvSpPr>
          <p:cNvPr id="3" name="Content Placeholder 2"/>
          <p:cNvSpPr>
            <a:spLocks noGrp="1"/>
          </p:cNvSpPr>
          <p:nvPr>
            <p:ph idx="1"/>
          </p:nvPr>
        </p:nvSpPr>
        <p:spPr/>
        <p:txBody>
          <a:bodyPr/>
          <a:lstStyle/>
          <a:p>
            <a:pPr eaLnBrk="1" hangingPunct="1">
              <a:defRPr/>
            </a:pPr>
            <a:r>
              <a:rPr lang="en-US" dirty="0" smtClean="0"/>
              <a:t>Must have service-connected disability determined by VA or DOD</a:t>
            </a:r>
          </a:p>
          <a:p>
            <a:pPr eaLnBrk="1" hangingPunct="1">
              <a:defRPr/>
            </a:pPr>
            <a:r>
              <a:rPr lang="en-US" dirty="0" smtClean="0"/>
              <a:t>One or more SDVs must unconditionally own 51% of business, control management (long-term and daily operations), hold highest officer position, highest compensation, managerial experience</a:t>
            </a:r>
          </a:p>
          <a:p>
            <a:pPr eaLnBrk="1" hangingPunct="1">
              <a:defRPr/>
            </a:pPr>
            <a:r>
              <a:rPr lang="en-US" dirty="0" smtClean="0"/>
              <a:t>Direct ownership (not through another business)</a:t>
            </a:r>
            <a:endParaRPr lang="en-US" dirty="0"/>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038" y="2249488"/>
            <a:ext cx="8229600" cy="1143000"/>
          </a:xfrm>
        </p:spPr>
        <p:txBody>
          <a:bodyPr/>
          <a:lstStyle/>
          <a:p>
            <a:pPr eaLnBrk="1" hangingPunct="1">
              <a:defRPr/>
            </a:pPr>
            <a:endParaRPr lang="en-US" dirty="0"/>
          </a:p>
        </p:txBody>
      </p:sp>
      <p:sp>
        <p:nvSpPr>
          <p:cNvPr id="3" name="Content Placeholder 2"/>
          <p:cNvSpPr>
            <a:spLocks noGrp="1"/>
          </p:cNvSpPr>
          <p:nvPr>
            <p:ph idx="1"/>
          </p:nvPr>
        </p:nvSpPr>
        <p:spPr>
          <a:xfrm>
            <a:off x="457200" y="2260600"/>
            <a:ext cx="8229600" cy="3865563"/>
          </a:xfrm>
        </p:spPr>
        <p:txBody>
          <a:bodyPr/>
          <a:lstStyle/>
          <a:p>
            <a:pPr marL="0" indent="0" algn="ctr" eaLnBrk="1" hangingPunct="1">
              <a:buFont typeface="Wingdings" pitchFamily="2" charset="2"/>
              <a:buNone/>
              <a:defRPr/>
            </a:pPr>
            <a:r>
              <a:rPr lang="en-US" sz="4800" b="1" u="sng" dirty="0" smtClean="0">
                <a:solidFill>
                  <a:srgbClr val="FF0000"/>
                </a:solidFill>
              </a:rPr>
              <a:t>SIZE REGULATIONS</a:t>
            </a:r>
          </a:p>
          <a:p>
            <a:pPr marL="0" indent="0" algn="ctr" eaLnBrk="1" hangingPunct="1">
              <a:buFont typeface="Wingdings" pitchFamily="2" charset="2"/>
              <a:buNone/>
              <a:defRPr/>
            </a:pPr>
            <a:endParaRPr lang="en-US" sz="4800" b="1" u="sng" dirty="0">
              <a:solidFill>
                <a:srgbClr val="FF0000"/>
              </a:solidFill>
            </a:endParaRPr>
          </a:p>
          <a:p>
            <a:pPr marL="0" indent="0" algn="ctr" eaLnBrk="1" hangingPunct="1">
              <a:buFont typeface="Wingdings" pitchFamily="2" charset="2"/>
              <a:buNone/>
              <a:defRPr/>
            </a:pPr>
            <a:r>
              <a:rPr lang="en-US" b="1" dirty="0" smtClean="0">
                <a:solidFill>
                  <a:srgbClr val="FF0000"/>
                </a:solidFill>
              </a:rPr>
              <a:t>The size status of a firm that has received preference as a small business may be protested by any interested party.</a:t>
            </a:r>
            <a:endParaRPr lang="en-US" b="1" dirty="0" smtClean="0">
              <a:solidFill>
                <a:srgbClr val="CCECFF"/>
              </a:solidFil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2"/>
          <p:cNvSpPr txBox="1">
            <a:spLocks noChangeArrowheads="1"/>
          </p:cNvSpPr>
          <p:nvPr/>
        </p:nvSpPr>
        <p:spPr bwMode="auto">
          <a:xfrm>
            <a:off x="2362200" y="476250"/>
            <a:ext cx="5867400" cy="914400"/>
          </a:xfrm>
          <a:prstGeom prst="rect">
            <a:avLst/>
          </a:prstGeom>
          <a:noFill/>
          <a:ln w="9525">
            <a:noFill/>
            <a:miter lim="800000"/>
            <a:headEnd/>
            <a:tailEnd/>
          </a:ln>
        </p:spPr>
        <p:txBody>
          <a:bodyPr>
            <a:spAutoFit/>
          </a:bodyPr>
          <a:lstStyle/>
          <a:p>
            <a:pPr algn="ctr" eaLnBrk="0" hangingPunct="0">
              <a:spcBef>
                <a:spcPct val="50000"/>
              </a:spcBef>
            </a:pPr>
            <a:r>
              <a:rPr lang="en-US" sz="5400" b="1" i="0" u="sng">
                <a:solidFill>
                  <a:srgbClr val="CC0000"/>
                </a:solidFill>
                <a:latin typeface="Garamond" pitchFamily="18" charset="0"/>
              </a:rPr>
              <a:t>Affiliation</a:t>
            </a:r>
          </a:p>
        </p:txBody>
      </p:sp>
      <p:sp>
        <p:nvSpPr>
          <p:cNvPr id="440323" name="Rectangle 3"/>
          <p:cNvSpPr>
            <a:spLocks noGrp="1" noChangeArrowheads="1"/>
          </p:cNvSpPr>
          <p:nvPr>
            <p:ph type="body" sz="half" idx="2"/>
          </p:nvPr>
        </p:nvSpPr>
        <p:spPr>
          <a:xfrm>
            <a:off x="900113" y="1906588"/>
            <a:ext cx="7710487" cy="1227137"/>
          </a:xfrm>
        </p:spPr>
        <p:txBody>
          <a:bodyPr/>
          <a:lstStyle/>
          <a:p>
            <a:pPr algn="ctr" eaLnBrk="1" hangingPunct="1">
              <a:buClr>
                <a:srgbClr val="006699"/>
              </a:buClr>
              <a:buFont typeface="Wingdings" pitchFamily="2" charset="2"/>
              <a:buNone/>
              <a:defRPr/>
            </a:pPr>
            <a:r>
              <a:rPr lang="en-US" b="1">
                <a:latin typeface="Arial Unicode MS" pitchFamily="34" charset="-128"/>
              </a:rPr>
              <a:t>Some General Principles of Affiliation </a:t>
            </a:r>
          </a:p>
          <a:p>
            <a:pPr algn="ctr" eaLnBrk="1" hangingPunct="1">
              <a:buClr>
                <a:srgbClr val="006699"/>
              </a:buClr>
              <a:buFont typeface="Wingdings" pitchFamily="2" charset="2"/>
              <a:buNone/>
              <a:defRPr/>
            </a:pPr>
            <a:r>
              <a:rPr lang="en-US" b="1">
                <a:latin typeface="Arial Unicode MS" pitchFamily="34" charset="-128"/>
              </a:rPr>
              <a:t>(13 CFR 121.103)</a:t>
            </a:r>
          </a:p>
          <a:p>
            <a:pPr eaLnBrk="1" hangingPunct="1">
              <a:buClr>
                <a:schemeClr val="tx1"/>
              </a:buClr>
              <a:buFont typeface="Wingdings" pitchFamily="2" charset="2"/>
              <a:buNone/>
              <a:defRPr/>
            </a:pPr>
            <a:endParaRPr lang="en-US" sz="2400" b="1">
              <a:latin typeface="Arial Unicode MS" pitchFamily="34" charset="-128"/>
            </a:endParaRPr>
          </a:p>
        </p:txBody>
      </p:sp>
      <p:sp>
        <p:nvSpPr>
          <p:cNvPr id="49155" name="Text Box 4"/>
          <p:cNvSpPr txBox="1">
            <a:spLocks noChangeArrowheads="1"/>
          </p:cNvSpPr>
          <p:nvPr/>
        </p:nvSpPr>
        <p:spPr bwMode="auto">
          <a:xfrm>
            <a:off x="2514600" y="3048000"/>
            <a:ext cx="5638800" cy="2647950"/>
          </a:xfrm>
          <a:prstGeom prst="rect">
            <a:avLst/>
          </a:prstGeom>
          <a:noFill/>
          <a:ln w="9525">
            <a:noFill/>
            <a:miter lim="800000"/>
            <a:headEnd/>
            <a:tailEnd/>
          </a:ln>
        </p:spPr>
        <p:txBody>
          <a:bodyPr lIns="92075" tIns="46038" rIns="92075" bIns="46038">
            <a:spAutoFit/>
          </a:bodyPr>
          <a:lstStyle/>
          <a:p>
            <a:pPr eaLnBrk="0" hangingPunct="0">
              <a:spcBef>
                <a:spcPct val="20000"/>
              </a:spcBef>
              <a:buClr>
                <a:schemeClr val="tx1"/>
              </a:buClr>
              <a:buFont typeface="Wingdings" pitchFamily="2" charset="2"/>
              <a:buChar char="§"/>
            </a:pPr>
            <a:r>
              <a:rPr lang="en-US" sz="2400" b="1" i="0">
                <a:latin typeface="Arial" charset="0"/>
              </a:rPr>
              <a:t> </a:t>
            </a:r>
            <a:r>
              <a:rPr lang="en-US" sz="2400" i="0">
                <a:latin typeface="Arial" charset="0"/>
              </a:rPr>
              <a:t>Power to Control</a:t>
            </a:r>
          </a:p>
          <a:p>
            <a:pPr eaLnBrk="0" hangingPunct="0">
              <a:spcBef>
                <a:spcPct val="20000"/>
              </a:spcBef>
              <a:buClr>
                <a:schemeClr val="tx1"/>
              </a:buClr>
              <a:buFont typeface="Wingdings" pitchFamily="2" charset="2"/>
              <a:buChar char="§"/>
            </a:pPr>
            <a:r>
              <a:rPr lang="en-US" sz="2400" i="0">
                <a:latin typeface="Arial" charset="0"/>
              </a:rPr>
              <a:t> Common Managers</a:t>
            </a:r>
          </a:p>
          <a:p>
            <a:pPr eaLnBrk="0" hangingPunct="0">
              <a:spcBef>
                <a:spcPct val="20000"/>
              </a:spcBef>
              <a:buClr>
                <a:schemeClr val="tx1"/>
              </a:buClr>
              <a:buFont typeface="Wingdings" pitchFamily="2" charset="2"/>
              <a:buChar char="§"/>
            </a:pPr>
            <a:r>
              <a:rPr lang="en-US" sz="2400" i="0">
                <a:latin typeface="Arial" charset="0"/>
              </a:rPr>
              <a:t> Common Stockholders</a:t>
            </a:r>
          </a:p>
          <a:p>
            <a:pPr eaLnBrk="0" hangingPunct="0">
              <a:spcBef>
                <a:spcPct val="20000"/>
              </a:spcBef>
              <a:buClr>
                <a:schemeClr val="tx1"/>
              </a:buClr>
              <a:buFont typeface="Wingdings" pitchFamily="2" charset="2"/>
              <a:buChar char="§"/>
            </a:pPr>
            <a:r>
              <a:rPr lang="en-US" sz="2400" i="0">
                <a:latin typeface="Arial" charset="0"/>
              </a:rPr>
              <a:t> Identical Business Interests</a:t>
            </a:r>
          </a:p>
          <a:p>
            <a:pPr eaLnBrk="0" hangingPunct="0">
              <a:spcBef>
                <a:spcPct val="20000"/>
              </a:spcBef>
              <a:buClr>
                <a:schemeClr val="tx1"/>
              </a:buClr>
              <a:buFont typeface="Wingdings" pitchFamily="2" charset="2"/>
              <a:buChar char="§"/>
            </a:pPr>
            <a:r>
              <a:rPr lang="en-US" sz="2400" i="0">
                <a:latin typeface="Arial" charset="0"/>
              </a:rPr>
              <a:t> Contractual Relationships</a:t>
            </a:r>
          </a:p>
          <a:p>
            <a:pPr eaLnBrk="0" hangingPunct="0">
              <a:spcBef>
                <a:spcPct val="20000"/>
              </a:spcBef>
              <a:buClr>
                <a:schemeClr val="tx1"/>
              </a:buClr>
              <a:buFont typeface="Wingdings" pitchFamily="2" charset="2"/>
              <a:buChar char="§"/>
            </a:pPr>
            <a:r>
              <a:rPr lang="en-US" sz="2400" i="0">
                <a:latin typeface="Arial" charset="0"/>
              </a:rPr>
              <a:t> Joint Venture Arrangements</a:t>
            </a:r>
            <a:endParaRPr lang="en-US" sz="3200" i="0">
              <a:latin typeface="Arial" charset="0"/>
            </a:endParaRP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Rot="1" noChangeArrowheads="1"/>
          </p:cNvSpPr>
          <p:nvPr>
            <p:ph type="title"/>
          </p:nvPr>
        </p:nvSpPr>
        <p:spPr/>
        <p:txBody>
          <a:bodyPr/>
          <a:lstStyle/>
          <a:p>
            <a:pPr eaLnBrk="1" hangingPunct="1">
              <a:defRPr/>
            </a:pPr>
            <a:r>
              <a:rPr lang="en-US" sz="5400" u="sng" dirty="0" smtClean="0">
                <a:solidFill>
                  <a:srgbClr val="CC0000"/>
                </a:solidFill>
              </a:rPr>
              <a:t>General Affiliation</a:t>
            </a:r>
            <a:r>
              <a:rPr lang="en-US" sz="5400" i="1" dirty="0">
                <a:solidFill>
                  <a:srgbClr val="CC0000"/>
                </a:solidFill>
              </a:rPr>
              <a:t/>
            </a:r>
            <a:br>
              <a:rPr lang="en-US" sz="5400" i="1" dirty="0">
                <a:solidFill>
                  <a:srgbClr val="CC0000"/>
                </a:solidFill>
              </a:rPr>
            </a:br>
            <a:r>
              <a:rPr lang="en-US" sz="3200" i="1" dirty="0">
                <a:latin typeface="Arial Unicode MS" pitchFamily="34" charset="-128"/>
              </a:rPr>
              <a:t>How does SBA determine affiliation?</a:t>
            </a:r>
            <a:endParaRPr lang="en-US" sz="3200" i="1" dirty="0">
              <a:solidFill>
                <a:srgbClr val="CC0000"/>
              </a:solidFill>
            </a:endParaRPr>
          </a:p>
        </p:txBody>
      </p:sp>
      <p:sp>
        <p:nvSpPr>
          <p:cNvPr id="392195" name="Rectangle 3"/>
          <p:cNvSpPr>
            <a:spLocks noGrp="1" noChangeArrowheads="1"/>
          </p:cNvSpPr>
          <p:nvPr>
            <p:ph sz="half" idx="1"/>
          </p:nvPr>
        </p:nvSpPr>
        <p:spPr/>
        <p:txBody>
          <a:bodyPr/>
          <a:lstStyle/>
          <a:p>
            <a:pPr eaLnBrk="1" hangingPunct="1">
              <a:defRPr/>
            </a:pPr>
            <a:r>
              <a:rPr lang="en-US" sz="2000" dirty="0" smtClean="0">
                <a:latin typeface="Arial Unicode MS" pitchFamily="34" charset="-128"/>
              </a:rPr>
              <a:t>Concerns </a:t>
            </a:r>
            <a:r>
              <a:rPr lang="en-US" sz="2000" dirty="0">
                <a:latin typeface="Arial Unicode MS" pitchFamily="34" charset="-128"/>
              </a:rPr>
              <a:t>and entities are affiliates of each other when one controls or has the power to control the other, or a third party (or parties) controls of has the power to control both</a:t>
            </a:r>
          </a:p>
          <a:p>
            <a:pPr eaLnBrk="1" hangingPunct="1">
              <a:defRPr/>
            </a:pPr>
            <a:r>
              <a:rPr lang="en-US" sz="2000" dirty="0">
                <a:latin typeface="Arial Unicode MS" pitchFamily="34" charset="-128"/>
              </a:rPr>
              <a:t>It does not matter whether control is exercised, so long as the power to control exists</a:t>
            </a:r>
          </a:p>
          <a:p>
            <a:pPr eaLnBrk="1" hangingPunct="1">
              <a:defRPr/>
            </a:pPr>
            <a:r>
              <a:rPr lang="en-US" sz="2000" dirty="0">
                <a:latin typeface="Arial Unicode MS" pitchFamily="34" charset="-128"/>
              </a:rPr>
              <a:t>Factors:  ownership, management, previous relationships or ties; contractual relationships.</a:t>
            </a:r>
          </a:p>
          <a:p>
            <a:pPr lvl="1" eaLnBrk="1" hangingPunct="1">
              <a:defRPr/>
            </a:pPr>
            <a:endParaRPr lang="en-US" dirty="0">
              <a:latin typeface="Arial Unicode MS" pitchFamily="34" charset="-128"/>
            </a:endParaRPr>
          </a:p>
        </p:txBody>
      </p:sp>
      <p:sp>
        <p:nvSpPr>
          <p:cNvPr id="3" name="Content Placeholder 2"/>
          <p:cNvSpPr>
            <a:spLocks noGrp="1"/>
          </p:cNvSpPr>
          <p:nvPr>
            <p:ph sz="half" idx="2"/>
          </p:nvPr>
        </p:nvSpPr>
        <p:spPr>
          <a:xfrm>
            <a:off x="4648200" y="1600200"/>
            <a:ext cx="4216400" cy="4525963"/>
          </a:xfrm>
        </p:spPr>
        <p:txBody>
          <a:bodyPr/>
          <a:lstStyle/>
          <a:p>
            <a:pPr eaLnBrk="1" hangingPunct="1">
              <a:defRPr/>
            </a:pPr>
            <a:r>
              <a:rPr lang="en-US" sz="2000" dirty="0">
                <a:latin typeface="Arial Unicode MS" pitchFamily="34" charset="-128"/>
              </a:rPr>
              <a:t>Control may be positive or negative (e.g., negative control where shareholder has ability to prevent quorum or otherwise block actions of board or directors</a:t>
            </a:r>
            <a:r>
              <a:rPr lang="en-US" sz="2000" dirty="0" smtClean="0">
                <a:latin typeface="Arial Unicode MS" pitchFamily="34" charset="-128"/>
              </a:rPr>
              <a:t>)</a:t>
            </a:r>
            <a:endParaRPr lang="en-US" sz="2000" dirty="0">
              <a:latin typeface="Arial Unicode MS" pitchFamily="34" charset="-128"/>
            </a:endParaRPr>
          </a:p>
          <a:p>
            <a:pPr eaLnBrk="1" hangingPunct="1">
              <a:defRPr/>
            </a:pPr>
            <a:r>
              <a:rPr lang="en-US" sz="2000" dirty="0">
                <a:latin typeface="Arial Unicode MS" pitchFamily="34" charset="-128"/>
              </a:rPr>
              <a:t>Totality of circumstances, even though one single factor is insufficient for finding of control</a:t>
            </a:r>
            <a:r>
              <a:rPr lang="en-US" sz="2000" dirty="0" smtClean="0">
                <a:latin typeface="Arial Unicode MS" pitchFamily="34" charset="-128"/>
              </a:rPr>
              <a:t>.</a:t>
            </a:r>
            <a:endParaRPr lang="en-US" sz="2000" dirty="0">
              <a:latin typeface="Arial Unicode MS" pitchFamily="34" charset="-128"/>
            </a:endParaRPr>
          </a:p>
          <a:p>
            <a:pPr eaLnBrk="1" hangingPunct="1">
              <a:defRPr/>
            </a:pPr>
            <a:r>
              <a:rPr lang="en-US" sz="2000" dirty="0">
                <a:latin typeface="Arial Unicode MS" pitchFamily="34" charset="-128"/>
              </a:rPr>
              <a:t>In determining size, SBA counts the receipts or employees of the concern and all of its domestic and foreign affiliates, regardless of whether organized for profit.</a:t>
            </a:r>
          </a:p>
          <a:p>
            <a:pPr eaLnBrk="1" hangingPunct="1">
              <a:defRPr/>
            </a:pPr>
            <a:endParaRPr lang="en-US" dirty="0"/>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2050"/>
          <p:cNvSpPr txBox="1">
            <a:spLocks noChangeArrowheads="1"/>
          </p:cNvSpPr>
          <p:nvPr/>
        </p:nvSpPr>
        <p:spPr bwMode="auto">
          <a:xfrm>
            <a:off x="938213" y="438150"/>
            <a:ext cx="7267575" cy="914400"/>
          </a:xfrm>
          <a:prstGeom prst="rect">
            <a:avLst/>
          </a:prstGeom>
          <a:noFill/>
          <a:ln w="9525">
            <a:noFill/>
            <a:miter lim="800000"/>
            <a:headEnd/>
            <a:tailEnd/>
          </a:ln>
        </p:spPr>
        <p:txBody>
          <a:bodyPr>
            <a:spAutoFit/>
          </a:bodyPr>
          <a:lstStyle/>
          <a:p>
            <a:pPr algn="r" eaLnBrk="0" hangingPunct="0">
              <a:spcBef>
                <a:spcPct val="50000"/>
              </a:spcBef>
            </a:pPr>
            <a:r>
              <a:rPr lang="en-US" sz="5400" b="1">
                <a:solidFill>
                  <a:srgbClr val="CC0000"/>
                </a:solidFill>
                <a:latin typeface="Garamond" pitchFamily="18" charset="0"/>
              </a:rPr>
              <a:t>What is a Joint Venture?</a:t>
            </a:r>
          </a:p>
        </p:txBody>
      </p:sp>
      <p:sp>
        <p:nvSpPr>
          <p:cNvPr id="354307" name="Rectangle 2051"/>
          <p:cNvSpPr>
            <a:spLocks noGrp="1" noChangeArrowheads="1"/>
          </p:cNvSpPr>
          <p:nvPr>
            <p:ph type="body" sz="half" idx="2"/>
          </p:nvPr>
        </p:nvSpPr>
        <p:spPr>
          <a:xfrm>
            <a:off x="762000" y="1908175"/>
            <a:ext cx="7850188" cy="4111625"/>
          </a:xfrm>
        </p:spPr>
        <p:txBody>
          <a:bodyPr/>
          <a:lstStyle/>
          <a:p>
            <a:pPr eaLnBrk="1" hangingPunct="1">
              <a:buClr>
                <a:srgbClr val="006699"/>
              </a:buClr>
              <a:buFont typeface="Wingdings" pitchFamily="2" charset="2"/>
              <a:buNone/>
              <a:defRPr/>
            </a:pPr>
            <a:r>
              <a:rPr lang="en-US" sz="2000">
                <a:solidFill>
                  <a:srgbClr val="006699"/>
                </a:solidFill>
              </a:rPr>
              <a:t>	</a:t>
            </a:r>
            <a:r>
              <a:rPr lang="en-US">
                <a:latin typeface="Arial Unicode MS" pitchFamily="34" charset="-128"/>
                <a:cs typeface="Times New Roman" pitchFamily="18" charset="0"/>
              </a:rPr>
              <a:t>A</a:t>
            </a:r>
            <a:r>
              <a:rPr lang="en-US" b="1">
                <a:latin typeface="Arial Unicode MS" pitchFamily="34" charset="-128"/>
                <a:cs typeface="Times New Roman" pitchFamily="18" charset="0"/>
              </a:rPr>
              <a:t> joint venture</a:t>
            </a:r>
            <a:r>
              <a:rPr lang="en-US">
                <a:latin typeface="Arial Unicode MS" pitchFamily="34" charset="-128"/>
                <a:cs typeface="Times New Roman" pitchFamily="18" charset="0"/>
              </a:rPr>
              <a:t> is…</a:t>
            </a:r>
            <a:r>
              <a:rPr lang="en-US" sz="2400">
                <a:latin typeface="Arial Unicode MS" pitchFamily="34" charset="-128"/>
                <a:cs typeface="Times New Roman" pitchFamily="18" charset="0"/>
              </a:rPr>
              <a:t>an association of individuals and/or concerns with interests in any degree or proportion by way of contract, express or implied, consorting to engage in and carry out no more than three specific or limited-purpose business ventures for joint profit over a two-year period, for which purpose they combine their efforts, property, money, skill, or knowledge, but not on a continuing or permanent basis for conducting business generally.</a:t>
            </a:r>
            <a:r>
              <a:rPr lang="en-US" sz="2400">
                <a:cs typeface="Times New Roman" pitchFamily="18" charset="0"/>
              </a:rPr>
              <a:t> </a:t>
            </a:r>
            <a:r>
              <a:rPr lang="en-US" sz="2000" b="1"/>
              <a:t>	</a:t>
            </a:r>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4098"/>
          <p:cNvSpPr txBox="1">
            <a:spLocks noChangeArrowheads="1"/>
          </p:cNvSpPr>
          <p:nvPr/>
        </p:nvSpPr>
        <p:spPr bwMode="auto">
          <a:xfrm>
            <a:off x="447675" y="447675"/>
            <a:ext cx="7772400" cy="914400"/>
          </a:xfrm>
          <a:prstGeom prst="rect">
            <a:avLst/>
          </a:prstGeom>
          <a:noFill/>
          <a:ln w="9525">
            <a:noFill/>
            <a:miter lim="800000"/>
            <a:headEnd/>
            <a:tailEnd/>
          </a:ln>
        </p:spPr>
        <p:txBody>
          <a:bodyPr>
            <a:spAutoFit/>
          </a:bodyPr>
          <a:lstStyle/>
          <a:p>
            <a:pPr algn="r" eaLnBrk="0" hangingPunct="0">
              <a:spcBef>
                <a:spcPct val="50000"/>
              </a:spcBef>
            </a:pPr>
            <a:r>
              <a:rPr lang="en-US" sz="5400" b="1">
                <a:solidFill>
                  <a:srgbClr val="CC0000"/>
                </a:solidFill>
                <a:latin typeface="Garamond" pitchFamily="18" charset="0"/>
              </a:rPr>
              <a:t>What is a Joint Venture?</a:t>
            </a:r>
          </a:p>
        </p:txBody>
      </p:sp>
      <p:sp>
        <p:nvSpPr>
          <p:cNvPr id="356355" name="Rectangle 4099"/>
          <p:cNvSpPr>
            <a:spLocks noGrp="1" noChangeArrowheads="1"/>
          </p:cNvSpPr>
          <p:nvPr>
            <p:ph type="body" sz="half" idx="2"/>
          </p:nvPr>
        </p:nvSpPr>
        <p:spPr>
          <a:xfrm>
            <a:off x="762000" y="1447800"/>
            <a:ext cx="7848600" cy="5105400"/>
          </a:xfrm>
        </p:spPr>
        <p:txBody>
          <a:bodyPr/>
          <a:lstStyle/>
          <a:p>
            <a:pPr eaLnBrk="1" hangingPunct="1">
              <a:lnSpc>
                <a:spcPct val="90000"/>
              </a:lnSpc>
              <a:buClr>
                <a:srgbClr val="006699"/>
              </a:buClr>
              <a:buFontTx/>
              <a:buNone/>
              <a:defRPr/>
            </a:pPr>
            <a:r>
              <a:rPr lang="en-US">
                <a:latin typeface="Arial Unicode MS" pitchFamily="34" charset="-128"/>
                <a:cs typeface="Times New Roman" pitchFamily="18" charset="0"/>
              </a:rPr>
              <a:t>This means that…</a:t>
            </a:r>
          </a:p>
          <a:p>
            <a:pPr eaLnBrk="1" hangingPunct="1">
              <a:lnSpc>
                <a:spcPct val="90000"/>
              </a:lnSpc>
              <a:buClr>
                <a:srgbClr val="006699"/>
              </a:buClr>
              <a:buFontTx/>
              <a:buNone/>
              <a:defRPr/>
            </a:pPr>
            <a:r>
              <a:rPr lang="en-US" sz="2000">
                <a:cs typeface="Times New Roman" pitchFamily="18" charset="0"/>
              </a:rPr>
              <a:t> </a:t>
            </a:r>
            <a:r>
              <a:rPr lang="en-US" sz="2200">
                <a:latin typeface="Arial Unicode MS" pitchFamily="34" charset="-128"/>
                <a:cs typeface="Times New Roman" pitchFamily="18" charset="0"/>
              </a:rPr>
              <a:t>The joint venture entity cannot submit more than three offers over a two-year period, starting from the date of the submission of the first offer.</a:t>
            </a:r>
            <a:r>
              <a:rPr lang="en-US" sz="2200">
                <a:cs typeface="Times New Roman" pitchFamily="18" charset="0"/>
              </a:rPr>
              <a:t> </a:t>
            </a:r>
          </a:p>
          <a:p>
            <a:pPr eaLnBrk="1" hangingPunct="1">
              <a:lnSpc>
                <a:spcPct val="90000"/>
              </a:lnSpc>
              <a:buClr>
                <a:srgbClr val="006699"/>
              </a:buClr>
              <a:buFontTx/>
              <a:buNone/>
              <a:defRPr/>
            </a:pPr>
            <a:endParaRPr lang="en-US" sz="2200">
              <a:cs typeface="Times New Roman" pitchFamily="18" charset="0"/>
            </a:endParaRPr>
          </a:p>
          <a:p>
            <a:pPr eaLnBrk="1" hangingPunct="1">
              <a:lnSpc>
                <a:spcPct val="90000"/>
              </a:lnSpc>
              <a:buClr>
                <a:srgbClr val="006699"/>
              </a:buClr>
              <a:buFontTx/>
              <a:buNone/>
              <a:defRPr/>
            </a:pPr>
            <a:r>
              <a:rPr lang="en-US" sz="2200">
                <a:latin typeface="Arial Unicode MS" pitchFamily="34" charset="-128"/>
                <a:cs typeface="Times New Roman" pitchFamily="18" charset="0"/>
              </a:rPr>
              <a:t>A joint venture may or may not be in the form of a separate</a:t>
            </a:r>
          </a:p>
          <a:p>
            <a:pPr algn="just" eaLnBrk="1" hangingPunct="1">
              <a:lnSpc>
                <a:spcPct val="90000"/>
              </a:lnSpc>
              <a:buClr>
                <a:srgbClr val="006699"/>
              </a:buClr>
              <a:buFontTx/>
              <a:buNone/>
              <a:defRPr/>
            </a:pPr>
            <a:r>
              <a:rPr lang="en-US" sz="2200">
                <a:latin typeface="Arial Unicode MS" pitchFamily="34" charset="-128"/>
                <a:cs typeface="Times New Roman" pitchFamily="18" charset="0"/>
              </a:rPr>
              <a:t>	legal entity. </a:t>
            </a:r>
          </a:p>
          <a:p>
            <a:pPr algn="just" eaLnBrk="1" hangingPunct="1">
              <a:lnSpc>
                <a:spcPct val="90000"/>
              </a:lnSpc>
              <a:buClr>
                <a:srgbClr val="006699"/>
              </a:buClr>
              <a:buFontTx/>
              <a:buNone/>
              <a:defRPr/>
            </a:pPr>
            <a:endParaRPr lang="en-US" sz="2200">
              <a:latin typeface="Arial Unicode MS" pitchFamily="34" charset="-128"/>
              <a:cs typeface="Arial" charset="0"/>
            </a:endParaRPr>
          </a:p>
          <a:p>
            <a:pPr algn="just" eaLnBrk="1" hangingPunct="1">
              <a:lnSpc>
                <a:spcPct val="90000"/>
              </a:lnSpc>
              <a:buClr>
                <a:srgbClr val="006699"/>
              </a:buClr>
              <a:buFontTx/>
              <a:buNone/>
              <a:defRPr/>
            </a:pPr>
            <a:r>
              <a:rPr lang="en-US" sz="2200">
                <a:latin typeface="Arial Unicode MS" pitchFamily="34" charset="-128"/>
                <a:cs typeface="Times New Roman" pitchFamily="18" charset="0"/>
              </a:rPr>
              <a:t>The joint venture is viewed as a business entity in </a:t>
            </a:r>
          </a:p>
          <a:p>
            <a:pPr algn="just" eaLnBrk="1" hangingPunct="1">
              <a:lnSpc>
                <a:spcPct val="90000"/>
              </a:lnSpc>
              <a:buClr>
                <a:srgbClr val="006699"/>
              </a:buClr>
              <a:buFontTx/>
              <a:buNone/>
              <a:defRPr/>
            </a:pPr>
            <a:r>
              <a:rPr lang="en-US" sz="2200">
                <a:latin typeface="Arial Unicode MS" pitchFamily="34" charset="-128"/>
                <a:cs typeface="Times New Roman" pitchFamily="18" charset="0"/>
              </a:rPr>
              <a:t>	 determining power to control its management. </a:t>
            </a:r>
          </a:p>
          <a:p>
            <a:pPr algn="just" eaLnBrk="1" hangingPunct="1">
              <a:lnSpc>
                <a:spcPct val="90000"/>
              </a:lnSpc>
              <a:buClr>
                <a:srgbClr val="006699"/>
              </a:buClr>
              <a:buFontTx/>
              <a:buNone/>
              <a:defRPr/>
            </a:pPr>
            <a:endParaRPr lang="en-US" sz="2200">
              <a:latin typeface="Arial Unicode MS" pitchFamily="34" charset="-128"/>
              <a:cs typeface="Times New Roman" pitchFamily="18" charset="0"/>
            </a:endParaRPr>
          </a:p>
          <a:p>
            <a:pPr algn="just" eaLnBrk="1" hangingPunct="1">
              <a:lnSpc>
                <a:spcPct val="90000"/>
              </a:lnSpc>
              <a:buClr>
                <a:srgbClr val="006699"/>
              </a:buClr>
              <a:buFontTx/>
              <a:buNone/>
              <a:defRPr/>
            </a:pPr>
            <a:r>
              <a:rPr lang="en-US" sz="2200">
                <a:latin typeface="Arial Unicode MS" pitchFamily="34" charset="-128"/>
                <a:cs typeface="Arial" charset="0"/>
              </a:rPr>
              <a:t>SBA may also determine that the relationship between a prime contractor and its subcontractor is a joint venture, and that affiliation between the two exists.</a:t>
            </a:r>
            <a:endParaRPr lang="en-US" sz="2200" b="1">
              <a:latin typeface="Arial Unicode MS" pitchFamily="34" charset="-128"/>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rrowheads="1"/>
          </p:cNvSpPr>
          <p:nvPr>
            <p:ph type="title"/>
          </p:nvPr>
        </p:nvSpPr>
        <p:spPr>
          <a:xfrm>
            <a:off x="4438650" y="666750"/>
            <a:ext cx="3762375" cy="514350"/>
          </a:xfrm>
        </p:spPr>
        <p:txBody>
          <a:bodyPr/>
          <a:lstStyle/>
          <a:p>
            <a:pPr algn="r" eaLnBrk="1" hangingPunct="1">
              <a:defRPr/>
            </a:pPr>
            <a:endParaRPr lang="en-US" sz="5400" i="1" dirty="0">
              <a:solidFill>
                <a:srgbClr val="CC0000"/>
              </a:solidFill>
            </a:endParaRPr>
          </a:p>
        </p:txBody>
      </p:sp>
      <p:sp>
        <p:nvSpPr>
          <p:cNvPr id="57346" name="Text Box 10"/>
          <p:cNvSpPr txBox="1">
            <a:spLocks noChangeArrowheads="1"/>
          </p:cNvSpPr>
          <p:nvPr/>
        </p:nvSpPr>
        <p:spPr bwMode="auto">
          <a:xfrm>
            <a:off x="4495800" y="2209800"/>
            <a:ext cx="3276600" cy="3201988"/>
          </a:xfrm>
          <a:prstGeom prst="rect">
            <a:avLst/>
          </a:prstGeom>
          <a:noFill/>
          <a:ln w="9525">
            <a:noFill/>
            <a:miter lim="800000"/>
            <a:headEnd/>
            <a:tailEnd/>
          </a:ln>
        </p:spPr>
        <p:txBody>
          <a:bodyPr lIns="92075" tIns="46038" rIns="92075" bIns="46038">
            <a:spAutoFit/>
          </a:bodyPr>
          <a:lstStyle/>
          <a:p>
            <a:pPr eaLnBrk="0" hangingPunct="0">
              <a:spcBef>
                <a:spcPct val="20000"/>
              </a:spcBef>
              <a:buClr>
                <a:srgbClr val="006699"/>
              </a:buClr>
              <a:buFont typeface="Wingdings" pitchFamily="2" charset="2"/>
              <a:buNone/>
            </a:pPr>
            <a:r>
              <a:rPr lang="en-US" sz="3200" b="1" i="0">
                <a:latin typeface="Arial" charset="0"/>
              </a:rPr>
              <a:t>Parties to a Joint Venture </a:t>
            </a:r>
            <a:r>
              <a:rPr lang="en-US" sz="2800" i="0">
                <a:latin typeface="Arial" charset="0"/>
              </a:rPr>
              <a:t>are considered to be affiliates if submitting offers on a particular procurement.</a:t>
            </a:r>
            <a:endParaRPr lang="en-US" sz="3200" b="1" i="0">
              <a:latin typeface="Arial" charset="0"/>
            </a:endParaRPr>
          </a:p>
        </p:txBody>
      </p:sp>
      <p:pic>
        <p:nvPicPr>
          <p:cNvPr id="57347" name="Picture 11" descr="BD05545_"/>
          <p:cNvPicPr>
            <a:picLocks noChangeAspect="1" noChangeArrowheads="1"/>
          </p:cNvPicPr>
          <p:nvPr/>
        </p:nvPicPr>
        <p:blipFill>
          <a:blip r:embed="rId3"/>
          <a:srcRect/>
          <a:stretch>
            <a:fillRect/>
          </a:stretch>
        </p:blipFill>
        <p:spPr bwMode="auto">
          <a:xfrm>
            <a:off x="1143000" y="2438400"/>
            <a:ext cx="2895600" cy="284638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 Box 3"/>
          <p:cNvSpPr txBox="1">
            <a:spLocks noChangeArrowheads="1"/>
          </p:cNvSpPr>
          <p:nvPr/>
        </p:nvSpPr>
        <p:spPr bwMode="auto">
          <a:xfrm>
            <a:off x="984250" y="1570038"/>
            <a:ext cx="7086600" cy="4635500"/>
          </a:xfrm>
          <a:prstGeom prst="rect">
            <a:avLst/>
          </a:prstGeom>
          <a:solidFill>
            <a:srgbClr val="CCECFF"/>
          </a:solidFill>
          <a:ln w="76200" cmpd="tri">
            <a:solidFill>
              <a:schemeClr val="tx1"/>
            </a:solidFill>
            <a:miter lim="800000"/>
            <a:headEnd/>
            <a:tailEnd/>
          </a:ln>
        </p:spPr>
        <p:txBody>
          <a:bodyPr lIns="92075" tIns="46038" rIns="92075" bIns="46038">
            <a:spAutoFit/>
          </a:bodyPr>
          <a:lstStyle/>
          <a:p>
            <a:pPr algn="ctr" eaLnBrk="0" hangingPunct="0">
              <a:spcBef>
                <a:spcPct val="20000"/>
              </a:spcBef>
              <a:buClr>
                <a:srgbClr val="006699"/>
              </a:buClr>
              <a:buFont typeface="Wingdings" pitchFamily="2" charset="2"/>
              <a:buNone/>
            </a:pPr>
            <a:r>
              <a:rPr lang="en-US" sz="3600" i="0">
                <a:solidFill>
                  <a:schemeClr val="bg1"/>
                </a:solidFill>
                <a:latin typeface="Arial" charset="0"/>
              </a:rPr>
              <a:t>SBA may also determine that the relationship between a prime contractor and its subcontractor is a joint venture, and that affiliation between the two exists.  </a:t>
            </a:r>
            <a:r>
              <a:rPr lang="en-US" sz="3600" i="0" u="sng">
                <a:solidFill>
                  <a:schemeClr val="bg1"/>
                </a:solidFill>
                <a:latin typeface="Arial" charset="0"/>
              </a:rPr>
              <a:t>Affiliation could result in finding that firm is no longer a small business</a:t>
            </a:r>
            <a:r>
              <a:rPr lang="en-US" sz="3600" i="0">
                <a:solidFill>
                  <a:schemeClr val="bg1"/>
                </a:solidFill>
                <a:latin typeface="Arial" charset="0"/>
              </a:rPr>
              <a:t>.</a:t>
            </a:r>
            <a:r>
              <a:rPr lang="en-US" sz="3600" i="0">
                <a:latin typeface="Arial" charset="0"/>
              </a:rPr>
              <a:t>   </a:t>
            </a:r>
          </a:p>
          <a:p>
            <a:pPr algn="ctr" eaLnBrk="0" hangingPunct="0">
              <a:spcBef>
                <a:spcPct val="20000"/>
              </a:spcBef>
              <a:buClr>
                <a:srgbClr val="006699"/>
              </a:buClr>
              <a:buFont typeface="Wingdings" pitchFamily="2" charset="2"/>
              <a:buNone/>
            </a:pPr>
            <a:endParaRPr lang="en-US" sz="3600" i="0">
              <a:latin typeface="Arial" charset="0"/>
            </a:endParaRPr>
          </a:p>
        </p:txBody>
      </p:sp>
      <p:sp>
        <p:nvSpPr>
          <p:cNvPr id="2" name="Title 1"/>
          <p:cNvSpPr>
            <a:spLocks noGrp="1"/>
          </p:cNvSpPr>
          <p:nvPr>
            <p:ph type="title"/>
          </p:nvPr>
        </p:nvSpPr>
        <p:spPr/>
        <p:txBody>
          <a:bodyPr/>
          <a:lstStyle/>
          <a:p>
            <a:pPr eaLnBrk="1" hangingPunct="1">
              <a:defRPr/>
            </a:pPr>
            <a:endParaRPr lang="en-US" dirty="0"/>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ChangeArrowheads="1"/>
          </p:cNvSpPr>
          <p:nvPr/>
        </p:nvSpPr>
        <p:spPr bwMode="auto">
          <a:xfrm>
            <a:off x="762000" y="1828800"/>
            <a:ext cx="7467600" cy="5229225"/>
          </a:xfrm>
          <a:prstGeom prst="rect">
            <a:avLst/>
          </a:prstGeom>
          <a:noFill/>
          <a:ln w="9525">
            <a:noFill/>
            <a:miter lim="800000"/>
            <a:headEnd/>
            <a:tailEnd/>
          </a:ln>
          <a:effectLst/>
        </p:spPr>
        <p:txBody>
          <a:bodyPr lIns="92075" tIns="46038" rIns="92075" bIns="46038" anchor="ctr"/>
          <a:lstStyle/>
          <a:p>
            <a:pPr marL="398463" indent="-398463">
              <a:spcBef>
                <a:spcPct val="50000"/>
              </a:spcBef>
              <a:buClr>
                <a:srgbClr val="006699"/>
              </a:buClr>
              <a:buFont typeface="Wingdings" pitchFamily="2" charset="2"/>
              <a:buNone/>
              <a:defRPr/>
            </a:pPr>
            <a:r>
              <a:rPr lang="en-US" altLang="en-US" sz="2400" i="0" dirty="0">
                <a:effectLst>
                  <a:outerShdw blurRad="38100" dist="38100" dir="2700000" algn="tl">
                    <a:srgbClr val="000000"/>
                  </a:outerShdw>
                </a:effectLst>
                <a:latin typeface="Arial" charset="0"/>
              </a:rPr>
              <a:t>A contractor and subcontractor are treated as joint </a:t>
            </a:r>
            <a:r>
              <a:rPr lang="en-US" altLang="en-US" sz="2400" i="0" dirty="0" err="1">
                <a:effectLst>
                  <a:outerShdw blurRad="38100" dist="38100" dir="2700000" algn="tl">
                    <a:srgbClr val="000000"/>
                  </a:outerShdw>
                </a:effectLst>
                <a:latin typeface="Arial" charset="0"/>
              </a:rPr>
              <a:t>venturers</a:t>
            </a:r>
            <a:r>
              <a:rPr lang="en-US" altLang="en-US" sz="2400" i="0" dirty="0">
                <a:effectLst>
                  <a:outerShdw blurRad="38100" dist="38100" dir="2700000" algn="tl">
                    <a:srgbClr val="000000"/>
                  </a:outerShdw>
                </a:effectLst>
                <a:latin typeface="Arial" charset="0"/>
              </a:rPr>
              <a:t> </a:t>
            </a:r>
            <a:r>
              <a:rPr lang="en-US" altLang="en-US" sz="2400" i="0" dirty="0">
                <a:effectLst>
                  <a:outerShdw blurRad="38100" dist="38100" dir="2700000" algn="tl">
                    <a:srgbClr val="000000"/>
                  </a:outerShdw>
                </a:effectLst>
                <a:latin typeface="Arial" charset="0"/>
              </a:rPr>
              <a:t>if </a:t>
            </a:r>
            <a:r>
              <a:rPr lang="en-US" altLang="en-US" sz="2800" b="1" i="0" dirty="0">
                <a:effectLst>
                  <a:outerShdw blurRad="38100" dist="38100" dir="2700000" algn="tl">
                    <a:srgbClr val="000000"/>
                  </a:outerShdw>
                </a:effectLst>
                <a:latin typeface="Arial" charset="0"/>
              </a:rPr>
              <a:t>the ostensible subcontractor</a:t>
            </a:r>
            <a:r>
              <a:rPr lang="en-US" altLang="en-US" sz="2400" i="0" dirty="0">
                <a:effectLst>
                  <a:outerShdw blurRad="38100" dist="38100" dir="2700000" algn="tl">
                    <a:srgbClr val="000000"/>
                  </a:outerShdw>
                </a:effectLst>
                <a:latin typeface="Arial" charset="0"/>
              </a:rPr>
              <a:t> will perform primary and vital requirements of a contract or if the prime contractor is unusually reliant upon the ostensible subcontractor.  </a:t>
            </a:r>
          </a:p>
          <a:p>
            <a:pPr marL="398463" indent="-398463">
              <a:spcBef>
                <a:spcPct val="50000"/>
              </a:spcBef>
              <a:buClr>
                <a:srgbClr val="006699"/>
              </a:buClr>
              <a:buFont typeface="Wingdings" pitchFamily="2" charset="2"/>
              <a:buNone/>
              <a:defRPr/>
            </a:pPr>
            <a:r>
              <a:rPr lang="en-US" altLang="en-US" sz="2400" i="0" dirty="0">
                <a:effectLst>
                  <a:outerShdw blurRad="38100" dist="38100" dir="2700000" algn="tl">
                    <a:srgbClr val="000000"/>
                  </a:outerShdw>
                </a:effectLst>
                <a:latin typeface="Arial" charset="0"/>
              </a:rPr>
              <a:t>All requirements of the contract are considered in reviewing such relationship, including contract management, technical responsibilities, and the percentage of subcontracted work.</a:t>
            </a:r>
          </a:p>
          <a:p>
            <a:pPr marL="398463" indent="-398463" algn="ctr">
              <a:lnSpc>
                <a:spcPct val="85000"/>
              </a:lnSpc>
              <a:spcBef>
                <a:spcPct val="65000"/>
              </a:spcBef>
              <a:buClr>
                <a:srgbClr val="006699"/>
              </a:buClr>
              <a:buFont typeface="Wingdings" pitchFamily="2" charset="2"/>
              <a:buNone/>
              <a:defRPr/>
            </a:pPr>
            <a:r>
              <a:rPr lang="en-US" altLang="en-US" sz="2400" b="1" i="0" dirty="0">
                <a:effectLst>
                  <a:outerShdw blurRad="38100" dist="38100" dir="2700000" algn="tl">
                    <a:srgbClr val="000000"/>
                  </a:outerShdw>
                </a:effectLst>
                <a:latin typeface="Arial" charset="0"/>
              </a:rPr>
              <a:t>Ostensible Subcontracting: 13 CFR 121.103 (h)(4)</a:t>
            </a:r>
          </a:p>
        </p:txBody>
      </p:sp>
      <p:sp>
        <p:nvSpPr>
          <p:cNvPr id="425987" name="Rectangle 3"/>
          <p:cNvSpPr>
            <a:spLocks noChangeArrowheads="1"/>
          </p:cNvSpPr>
          <p:nvPr/>
        </p:nvSpPr>
        <p:spPr bwMode="auto">
          <a:xfrm>
            <a:off x="219075" y="228600"/>
            <a:ext cx="8001000" cy="1600200"/>
          </a:xfrm>
          <a:prstGeom prst="rect">
            <a:avLst/>
          </a:prstGeom>
          <a:noFill/>
          <a:ln w="9525">
            <a:noFill/>
            <a:miter lim="800000"/>
            <a:headEnd/>
            <a:tailEnd/>
          </a:ln>
          <a:effectLst/>
        </p:spPr>
        <p:txBody>
          <a:bodyPr anchor="ctr"/>
          <a:lstStyle/>
          <a:p>
            <a:pPr algn="r">
              <a:defRPr/>
            </a:pPr>
            <a:r>
              <a:rPr lang="en-US" altLang="en-US" sz="5400" b="1">
                <a:solidFill>
                  <a:srgbClr val="CC0000"/>
                </a:solidFill>
                <a:effectLst>
                  <a:outerShdw blurRad="38100" dist="38100" dir="2700000" algn="tl">
                    <a:srgbClr val="000000"/>
                  </a:outerShdw>
                </a:effectLst>
                <a:latin typeface="Garamond" pitchFamily="18" charset="0"/>
              </a:rPr>
              <a:t>What is Ostensible </a:t>
            </a:r>
            <a:br>
              <a:rPr lang="en-US" altLang="en-US" sz="5400" b="1">
                <a:solidFill>
                  <a:srgbClr val="CC0000"/>
                </a:solidFill>
                <a:effectLst>
                  <a:outerShdw blurRad="38100" dist="38100" dir="2700000" algn="tl">
                    <a:srgbClr val="000000"/>
                  </a:outerShdw>
                </a:effectLst>
                <a:latin typeface="Garamond" pitchFamily="18" charset="0"/>
              </a:rPr>
            </a:br>
            <a:r>
              <a:rPr lang="en-US" altLang="en-US" sz="5400" b="1">
                <a:solidFill>
                  <a:srgbClr val="CC0000"/>
                </a:solidFill>
                <a:effectLst>
                  <a:outerShdw blurRad="38100" dist="38100" dir="2700000" algn="tl">
                    <a:srgbClr val="000000"/>
                  </a:outerShdw>
                </a:effectLst>
                <a:latin typeface="Garamond" pitchFamily="18" charset="0"/>
              </a:rPr>
              <a:t>Subcontracting?</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ChangeArrowheads="1"/>
          </p:cNvSpPr>
          <p:nvPr/>
        </p:nvSpPr>
        <p:spPr bwMode="auto">
          <a:xfrm>
            <a:off x="685800" y="1676400"/>
            <a:ext cx="8001000" cy="4419600"/>
          </a:xfrm>
          <a:prstGeom prst="rect">
            <a:avLst/>
          </a:prstGeom>
          <a:noFill/>
          <a:ln w="9525">
            <a:noFill/>
            <a:miter lim="800000"/>
            <a:headEnd/>
            <a:tailEnd/>
          </a:ln>
          <a:effectLst/>
        </p:spPr>
        <p:txBody>
          <a:bodyPr lIns="92075" tIns="46038" rIns="92075" bIns="46038" anchor="ctr"/>
          <a:lstStyle/>
          <a:p>
            <a:pPr marL="609600" indent="-609600">
              <a:lnSpc>
                <a:spcPct val="85000"/>
              </a:lnSpc>
              <a:spcBef>
                <a:spcPct val="65000"/>
              </a:spcBef>
              <a:buClr>
                <a:schemeClr val="tx1"/>
              </a:buClr>
              <a:buFont typeface="Wingdings" pitchFamily="2" charset="2"/>
              <a:buAutoNum type="arabicPeriod"/>
              <a:defRPr/>
            </a:pPr>
            <a:r>
              <a:rPr lang="en-US" altLang="en-US" i="0" dirty="0">
                <a:effectLst>
                  <a:outerShdw blurRad="38100" dist="38100" dir="2700000" algn="tl">
                    <a:srgbClr val="000000"/>
                  </a:outerShdw>
                </a:effectLst>
                <a:latin typeface="Arial" charset="0"/>
              </a:rPr>
              <a:t>Which party chased the contract?</a:t>
            </a:r>
          </a:p>
          <a:p>
            <a:pPr marL="609600" indent="-609600">
              <a:lnSpc>
                <a:spcPct val="85000"/>
              </a:lnSpc>
              <a:spcBef>
                <a:spcPct val="65000"/>
              </a:spcBef>
              <a:buClr>
                <a:schemeClr val="tx1"/>
              </a:buClr>
              <a:buFont typeface="Wingdings" pitchFamily="2" charset="2"/>
              <a:buAutoNum type="arabicPeriod"/>
              <a:defRPr/>
            </a:pPr>
            <a:r>
              <a:rPr lang="en-US" altLang="en-US" i="0" dirty="0">
                <a:effectLst>
                  <a:outerShdw blurRad="38100" dist="38100" dir="2700000" algn="tl">
                    <a:srgbClr val="000000"/>
                  </a:outerShdw>
                </a:effectLst>
                <a:latin typeface="Arial" charset="0"/>
              </a:rPr>
              <a:t>What degree of collaboration was there between the prime contractor and subcontractor on the proposal?</a:t>
            </a:r>
          </a:p>
          <a:p>
            <a:pPr marL="609600" indent="-609600">
              <a:lnSpc>
                <a:spcPct val="85000"/>
              </a:lnSpc>
              <a:spcBef>
                <a:spcPct val="65000"/>
              </a:spcBef>
              <a:buClr>
                <a:schemeClr val="tx1"/>
              </a:buClr>
              <a:buFont typeface="Wingdings" pitchFamily="2" charset="2"/>
              <a:buAutoNum type="arabicPeriod"/>
              <a:defRPr/>
            </a:pPr>
            <a:r>
              <a:rPr lang="en-US" altLang="en-US" i="0" dirty="0">
                <a:effectLst>
                  <a:outerShdw blurRad="38100" dist="38100" dir="2700000" algn="tl">
                    <a:srgbClr val="000000"/>
                  </a:outerShdw>
                </a:effectLst>
                <a:latin typeface="Arial" charset="0"/>
              </a:rPr>
              <a:t>Which party possesses the requisite background and expertise to carry out the contract?</a:t>
            </a:r>
          </a:p>
          <a:p>
            <a:pPr marL="609600" indent="-609600">
              <a:lnSpc>
                <a:spcPct val="85000"/>
              </a:lnSpc>
              <a:spcBef>
                <a:spcPct val="65000"/>
              </a:spcBef>
              <a:buClr>
                <a:schemeClr val="tx1"/>
              </a:buClr>
              <a:buFont typeface="Wingdings" pitchFamily="2" charset="2"/>
              <a:buAutoNum type="arabicPeriod"/>
              <a:defRPr/>
            </a:pPr>
            <a:r>
              <a:rPr lang="en-US" altLang="en-US" i="0" dirty="0">
                <a:effectLst>
                  <a:outerShdw blurRad="38100" dist="38100" dir="2700000" algn="tl">
                    <a:srgbClr val="000000"/>
                  </a:outerShdw>
                </a:effectLst>
                <a:latin typeface="Arial" charset="0"/>
              </a:rPr>
              <a:t>Who will manage the contract</a:t>
            </a:r>
            <a:r>
              <a:rPr lang="en-US" altLang="en-US" i="0" dirty="0">
                <a:effectLst>
                  <a:outerShdw blurRad="38100" dist="38100" dir="2700000" algn="tl">
                    <a:srgbClr val="000000"/>
                  </a:outerShdw>
                </a:effectLst>
                <a:latin typeface="Arial" charset="0"/>
              </a:rPr>
              <a:t>?</a:t>
            </a:r>
          </a:p>
          <a:p>
            <a:pPr marL="609600" indent="-609600">
              <a:lnSpc>
                <a:spcPct val="85000"/>
              </a:lnSpc>
              <a:spcBef>
                <a:spcPct val="65000"/>
              </a:spcBef>
              <a:buClr>
                <a:schemeClr val="tx1"/>
              </a:buClr>
              <a:buFont typeface="Wingdings" pitchFamily="2" charset="2"/>
              <a:buAutoNum type="arabicPeriod" startAt="5"/>
              <a:defRPr/>
            </a:pPr>
            <a:r>
              <a:rPr lang="en-US" altLang="en-US" i="0" dirty="0">
                <a:effectLst>
                  <a:outerShdw blurRad="38100" dist="38100" dir="2700000" algn="tl">
                    <a:srgbClr val="000000"/>
                  </a:outerShdw>
                </a:effectLst>
                <a:latin typeface="Arial" charset="0"/>
              </a:rPr>
              <a:t>Are there discrete tasks to be performed by each party, or is there commingling of personnel and materials?</a:t>
            </a:r>
          </a:p>
          <a:p>
            <a:pPr marL="609600" indent="-609600">
              <a:lnSpc>
                <a:spcPct val="85000"/>
              </a:lnSpc>
              <a:spcBef>
                <a:spcPct val="65000"/>
              </a:spcBef>
              <a:buClr>
                <a:schemeClr val="tx1"/>
              </a:buClr>
              <a:buFont typeface="Wingdings" pitchFamily="2" charset="2"/>
              <a:buAutoNum type="arabicPeriod" startAt="5"/>
              <a:defRPr/>
            </a:pPr>
            <a:r>
              <a:rPr lang="en-US" altLang="en-US" i="0" dirty="0">
                <a:effectLst>
                  <a:outerShdw blurRad="38100" dist="38100" dir="2700000" algn="tl">
                    <a:srgbClr val="000000"/>
                  </a:outerShdw>
                </a:effectLst>
                <a:latin typeface="Arial" charset="0"/>
              </a:rPr>
              <a:t>What is the amount of work to be performed by each party?</a:t>
            </a:r>
          </a:p>
          <a:p>
            <a:pPr marL="609600" indent="-609600">
              <a:lnSpc>
                <a:spcPct val="85000"/>
              </a:lnSpc>
              <a:spcBef>
                <a:spcPct val="65000"/>
              </a:spcBef>
              <a:buClr>
                <a:schemeClr val="tx1"/>
              </a:buClr>
              <a:buFont typeface="Wingdings" pitchFamily="2" charset="2"/>
              <a:buAutoNum type="arabicPeriod" startAt="5"/>
              <a:defRPr/>
            </a:pPr>
            <a:r>
              <a:rPr lang="en-US" altLang="en-US" i="0" dirty="0">
                <a:effectLst>
                  <a:outerShdw blurRad="38100" dist="38100" dir="2700000" algn="tl">
                    <a:srgbClr val="000000"/>
                  </a:outerShdw>
                </a:effectLst>
                <a:latin typeface="Arial" charset="0"/>
              </a:rPr>
              <a:t>Which party performs the more complex and costly contract functions</a:t>
            </a:r>
            <a:r>
              <a:rPr lang="en-US" altLang="en-US" i="0" dirty="0">
                <a:effectLst>
                  <a:outerShdw blurRad="38100" dist="38100" dir="2700000" algn="tl">
                    <a:srgbClr val="000000"/>
                  </a:outerShdw>
                </a:effectLst>
                <a:latin typeface="Arial" charset="0"/>
              </a:rPr>
              <a:t>?</a:t>
            </a:r>
            <a:endParaRPr lang="en-US" altLang="en-US" i="0" dirty="0">
              <a:effectLst>
                <a:outerShdw blurRad="38100" dist="38100" dir="2700000" algn="tl">
                  <a:srgbClr val="000000"/>
                </a:outerShdw>
              </a:effectLst>
              <a:latin typeface="Arial" charset="0"/>
            </a:endParaRPr>
          </a:p>
        </p:txBody>
      </p:sp>
      <p:sp>
        <p:nvSpPr>
          <p:cNvPr id="430083" name="Rectangle 3"/>
          <p:cNvSpPr>
            <a:spLocks noChangeArrowheads="1"/>
          </p:cNvSpPr>
          <p:nvPr/>
        </p:nvSpPr>
        <p:spPr bwMode="auto">
          <a:xfrm>
            <a:off x="219075" y="114300"/>
            <a:ext cx="8001000" cy="1600200"/>
          </a:xfrm>
          <a:prstGeom prst="rect">
            <a:avLst/>
          </a:prstGeom>
          <a:noFill/>
          <a:ln w="9525">
            <a:noFill/>
            <a:miter lim="800000"/>
            <a:headEnd/>
            <a:tailEnd/>
          </a:ln>
          <a:effectLst/>
        </p:spPr>
        <p:txBody>
          <a:bodyPr anchor="ctr"/>
          <a:lstStyle/>
          <a:p>
            <a:pPr algn="ctr">
              <a:defRPr/>
            </a:pPr>
            <a:r>
              <a:rPr lang="en-US" altLang="en-US" sz="5400" b="1" dirty="0">
                <a:solidFill>
                  <a:srgbClr val="CC0000"/>
                </a:solidFill>
                <a:effectLst>
                  <a:outerShdw blurRad="38100" dist="38100" dir="2700000" algn="tl">
                    <a:srgbClr val="000000"/>
                  </a:outerShdw>
                </a:effectLst>
                <a:latin typeface="Garamond" pitchFamily="18" charset="0"/>
              </a:rPr>
              <a:t>Seven-Factors Test</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US" u="sng" dirty="0" smtClean="0">
                <a:solidFill>
                  <a:srgbClr val="FF0000"/>
                </a:solidFill>
              </a:rPr>
              <a:t>NATIONAL PTAP</a:t>
            </a:r>
            <a:endParaRPr lang="en-US" u="sng" dirty="0">
              <a:solidFill>
                <a:srgbClr val="FF0000"/>
              </a:solidFill>
            </a:endParaRPr>
          </a:p>
        </p:txBody>
      </p:sp>
      <p:sp>
        <p:nvSpPr>
          <p:cNvPr id="6" name="Content Placeholder 5"/>
          <p:cNvSpPr>
            <a:spLocks noGrp="1"/>
          </p:cNvSpPr>
          <p:nvPr>
            <p:ph idx="1"/>
          </p:nvPr>
        </p:nvSpPr>
        <p:spPr>
          <a:xfrm>
            <a:off x="573088" y="1122363"/>
            <a:ext cx="8199437" cy="5286375"/>
          </a:xfrm>
        </p:spPr>
        <p:txBody>
          <a:bodyPr/>
          <a:lstStyle/>
          <a:p>
            <a:pPr eaLnBrk="1" hangingPunct="1">
              <a:buFont typeface="Wingdings" pitchFamily="2" charset="2"/>
              <a:buChar char="§"/>
              <a:defRPr/>
            </a:pPr>
            <a:r>
              <a:rPr lang="en-US" dirty="0" smtClean="0"/>
              <a:t>Approximately 98 Centers covering U.S., Puerto Rico and Guam</a:t>
            </a:r>
          </a:p>
          <a:p>
            <a:pPr eaLnBrk="1" hangingPunct="1">
              <a:buFont typeface="Wingdings" pitchFamily="2" charset="2"/>
              <a:buChar char="§"/>
              <a:defRPr/>
            </a:pPr>
            <a:r>
              <a:rPr lang="en-US" dirty="0" smtClean="0"/>
              <a:t>Almost 500 counselors experienced in government contracting</a:t>
            </a:r>
          </a:p>
          <a:p>
            <a:pPr lvl="1" eaLnBrk="1" hangingPunct="1">
              <a:buFont typeface="Wingdings" pitchFamily="2" charset="2"/>
              <a:buChar char="§"/>
              <a:defRPr/>
            </a:pPr>
            <a:r>
              <a:rPr lang="en-US" i="1" dirty="0" smtClean="0"/>
              <a:t>Training</a:t>
            </a:r>
          </a:p>
          <a:p>
            <a:pPr lvl="1" eaLnBrk="1" hangingPunct="1">
              <a:buFont typeface="Wingdings" pitchFamily="2" charset="2"/>
              <a:buChar char="§"/>
              <a:defRPr/>
            </a:pPr>
            <a:r>
              <a:rPr lang="en-US" i="1" dirty="0" smtClean="0"/>
              <a:t>Individual Counseling</a:t>
            </a:r>
          </a:p>
          <a:p>
            <a:pPr lvl="1" eaLnBrk="1" hangingPunct="1">
              <a:buFont typeface="Wingdings" pitchFamily="2" charset="2"/>
              <a:buChar char="§"/>
              <a:defRPr/>
            </a:pPr>
            <a:r>
              <a:rPr lang="en-US" i="1" dirty="0" smtClean="0"/>
              <a:t>Technical Assistance</a:t>
            </a:r>
          </a:p>
          <a:p>
            <a:pPr lvl="1" eaLnBrk="1" hangingPunct="1">
              <a:buFont typeface="Wingdings" pitchFamily="2" charset="2"/>
              <a:buChar char="§"/>
              <a:defRPr/>
            </a:pPr>
            <a:r>
              <a:rPr lang="en-US" i="1" dirty="0" smtClean="0"/>
              <a:t>Marketing</a:t>
            </a:r>
          </a:p>
          <a:p>
            <a:pPr lvl="1" eaLnBrk="1" hangingPunct="1">
              <a:buFont typeface="Wingdings" pitchFamily="2" charset="2"/>
              <a:buChar char="§"/>
              <a:defRPr/>
            </a:pPr>
            <a:r>
              <a:rPr lang="en-US" i="1" dirty="0" smtClean="0"/>
              <a:t>Link between small businesses and government/large business offices</a:t>
            </a:r>
            <a:endParaRPr lang="en-US" i="1" dirty="0"/>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ChangeArrowheads="1"/>
          </p:cNvSpPr>
          <p:nvPr/>
        </p:nvSpPr>
        <p:spPr bwMode="auto">
          <a:xfrm>
            <a:off x="838200" y="1524000"/>
            <a:ext cx="7772400" cy="4953000"/>
          </a:xfrm>
          <a:prstGeom prst="rect">
            <a:avLst/>
          </a:prstGeom>
          <a:noFill/>
          <a:ln w="9525">
            <a:noFill/>
            <a:miter lim="800000"/>
            <a:headEnd/>
            <a:tailEnd/>
          </a:ln>
          <a:effectLst/>
        </p:spPr>
        <p:txBody>
          <a:bodyPr lIns="92075" tIns="46038" rIns="92075" bIns="46038" anchor="ctr"/>
          <a:lstStyle/>
          <a:p>
            <a:pPr marL="609600" indent="-609600">
              <a:spcBef>
                <a:spcPct val="50000"/>
              </a:spcBef>
              <a:buClr>
                <a:srgbClr val="006699"/>
              </a:buClr>
              <a:buFont typeface="Wingdings" pitchFamily="2" charset="2"/>
              <a:buNone/>
              <a:defRPr/>
            </a:pPr>
            <a:r>
              <a:rPr lang="en-US" altLang="en-US" sz="2800" b="1" i="0">
                <a:effectLst>
                  <a:outerShdw blurRad="38100" dist="38100" dir="2700000" algn="tl">
                    <a:srgbClr val="000000"/>
                  </a:outerShdw>
                </a:effectLst>
                <a:latin typeface="Arial" charset="0"/>
              </a:rPr>
              <a:t>The “seven factors” test</a:t>
            </a:r>
            <a:r>
              <a:rPr lang="en-US" altLang="en-US" sz="2800" i="0">
                <a:effectLst>
                  <a:outerShdw blurRad="38100" dist="38100" dir="2700000" algn="tl">
                    <a:srgbClr val="000000"/>
                  </a:outerShdw>
                </a:effectLst>
                <a:latin typeface="Arial" charset="0"/>
              </a:rPr>
              <a:t> </a:t>
            </a:r>
            <a:r>
              <a:rPr lang="en-US" altLang="en-US" sz="2400" i="0">
                <a:effectLst>
                  <a:outerShdw blurRad="38100" dist="38100" dir="2700000" algn="tl">
                    <a:srgbClr val="000000"/>
                  </a:outerShdw>
                </a:effectLst>
                <a:latin typeface="Arial" charset="0"/>
              </a:rPr>
              <a:t>is only one tool used by SBA to evaluate whether the relationship is a true prime/subcontractor relationship or a joint venture under the ostensible subcontractor regulations.  </a:t>
            </a:r>
          </a:p>
          <a:p>
            <a:pPr marL="609600" indent="-609600">
              <a:spcBef>
                <a:spcPct val="50000"/>
              </a:spcBef>
              <a:buClr>
                <a:srgbClr val="006699"/>
              </a:buClr>
              <a:buFont typeface="Wingdings" pitchFamily="2" charset="2"/>
              <a:buNone/>
              <a:defRPr/>
            </a:pPr>
            <a:r>
              <a:rPr lang="en-US" altLang="en-US" sz="2400" i="0">
                <a:effectLst>
                  <a:outerShdw blurRad="38100" dist="38100" dir="2700000" algn="tl">
                    <a:srgbClr val="000000"/>
                  </a:outerShdw>
                </a:effectLst>
                <a:latin typeface="Arial" charset="0"/>
              </a:rPr>
              <a:t>It is not the exclusive test of the presence of unusual reliance.  Ultimately, </a:t>
            </a:r>
            <a:r>
              <a:rPr lang="en-US" altLang="en-US" sz="2400" b="1" i="0">
                <a:effectLst>
                  <a:outerShdw blurRad="38100" dist="38100" dir="2700000" algn="tl">
                    <a:srgbClr val="000000"/>
                  </a:outerShdw>
                </a:effectLst>
                <a:latin typeface="Arial" charset="0"/>
              </a:rPr>
              <a:t>a finding of unusual reliance, which rises to the level of a joint venture affiliation, must be a reasonable conclusion based on the totality of the circumstances</a:t>
            </a:r>
            <a:r>
              <a:rPr lang="en-US" altLang="en-US" sz="2400" i="0">
                <a:effectLst>
                  <a:outerShdw blurRad="38100" dist="38100" dir="2700000" algn="tl">
                    <a:srgbClr val="000000"/>
                  </a:outerShdw>
                </a:effectLst>
                <a:latin typeface="Arial" charset="0"/>
              </a:rPr>
              <a:t>.</a:t>
            </a:r>
          </a:p>
        </p:txBody>
      </p:sp>
      <p:sp>
        <p:nvSpPr>
          <p:cNvPr id="436227" name="Rectangle 3"/>
          <p:cNvSpPr>
            <a:spLocks noChangeArrowheads="1"/>
          </p:cNvSpPr>
          <p:nvPr/>
        </p:nvSpPr>
        <p:spPr bwMode="auto">
          <a:xfrm>
            <a:off x="1436688" y="447675"/>
            <a:ext cx="5800725" cy="962025"/>
          </a:xfrm>
          <a:prstGeom prst="rect">
            <a:avLst/>
          </a:prstGeom>
          <a:noFill/>
          <a:ln w="9525">
            <a:noFill/>
            <a:miter lim="800000"/>
            <a:headEnd/>
            <a:tailEnd/>
          </a:ln>
          <a:effectLst/>
        </p:spPr>
        <p:txBody>
          <a:bodyPr anchor="ctr"/>
          <a:lstStyle/>
          <a:p>
            <a:pPr algn="ctr">
              <a:defRPr/>
            </a:pPr>
            <a:r>
              <a:rPr lang="en-US" altLang="en-US" sz="5400" b="1" dirty="0">
                <a:solidFill>
                  <a:srgbClr val="CC0000"/>
                </a:solidFill>
                <a:effectLst>
                  <a:outerShdw blurRad="38100" dist="38100" dir="2700000" algn="tl">
                    <a:srgbClr val="000000"/>
                  </a:outerShdw>
                </a:effectLst>
                <a:latin typeface="Garamond" pitchFamily="18" charset="0"/>
              </a:rPr>
              <a:t>Seven-Factors Test</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1026"/>
          <p:cNvSpPr>
            <a:spLocks noGrp="1" noRot="1" noChangeArrowheads="1"/>
          </p:cNvSpPr>
          <p:nvPr>
            <p:ph type="title"/>
          </p:nvPr>
        </p:nvSpPr>
        <p:spPr>
          <a:xfrm>
            <a:off x="4905375" y="800100"/>
            <a:ext cx="3305175" cy="514350"/>
          </a:xfrm>
        </p:spPr>
        <p:txBody>
          <a:bodyPr/>
          <a:lstStyle/>
          <a:p>
            <a:pPr algn="r" eaLnBrk="1" hangingPunct="1">
              <a:defRPr/>
            </a:pPr>
            <a:r>
              <a:rPr lang="en-US" sz="3600" b="0" i="1" dirty="0">
                <a:solidFill>
                  <a:srgbClr val="006699"/>
                </a:solidFill>
              </a:rPr>
              <a:t/>
            </a:r>
            <a:br>
              <a:rPr lang="en-US" sz="3600" b="0" i="1" dirty="0">
                <a:solidFill>
                  <a:srgbClr val="006699"/>
                </a:solidFill>
              </a:rPr>
            </a:br>
            <a:r>
              <a:rPr lang="en-US" sz="5400" b="0" dirty="0">
                <a:solidFill>
                  <a:srgbClr val="CC0000"/>
                </a:solidFill>
              </a:rPr>
              <a:t/>
            </a:r>
            <a:br>
              <a:rPr lang="en-US" sz="5400" b="0" dirty="0">
                <a:solidFill>
                  <a:srgbClr val="CC0000"/>
                </a:solidFill>
              </a:rPr>
            </a:br>
            <a:endParaRPr lang="en-US" sz="5400" b="0" dirty="0">
              <a:solidFill>
                <a:srgbClr val="CC0000"/>
              </a:solidFill>
            </a:endParaRPr>
          </a:p>
        </p:txBody>
      </p:sp>
      <p:sp>
        <p:nvSpPr>
          <p:cNvPr id="67586" name="Text Box 1028"/>
          <p:cNvSpPr txBox="1">
            <a:spLocks noChangeArrowheads="1"/>
          </p:cNvSpPr>
          <p:nvPr/>
        </p:nvSpPr>
        <p:spPr bwMode="auto">
          <a:xfrm>
            <a:off x="2133600" y="1905000"/>
            <a:ext cx="5105400" cy="4100513"/>
          </a:xfrm>
          <a:prstGeom prst="rect">
            <a:avLst/>
          </a:prstGeom>
          <a:solidFill>
            <a:srgbClr val="FFFFCC"/>
          </a:solidFill>
          <a:ln w="57150" cmpd="thickThin">
            <a:solidFill>
              <a:schemeClr val="tx1"/>
            </a:solidFill>
            <a:miter lim="800000"/>
            <a:headEnd/>
            <a:tailEnd/>
          </a:ln>
        </p:spPr>
        <p:txBody>
          <a:bodyPr lIns="92075" tIns="46038" rIns="92075" bIns="46038">
            <a:spAutoFit/>
          </a:bodyPr>
          <a:lstStyle/>
          <a:p>
            <a:pPr algn="ctr" eaLnBrk="0" hangingPunct="0">
              <a:spcBef>
                <a:spcPct val="20000"/>
              </a:spcBef>
              <a:buClr>
                <a:srgbClr val="006699"/>
              </a:buClr>
              <a:buFont typeface="Wingdings" pitchFamily="2" charset="2"/>
              <a:buNone/>
            </a:pPr>
            <a:endParaRPr lang="en-US" sz="4800" i="0">
              <a:latin typeface="Arial" charset="0"/>
            </a:endParaRPr>
          </a:p>
          <a:p>
            <a:pPr algn="ctr" eaLnBrk="0" hangingPunct="0">
              <a:spcBef>
                <a:spcPct val="20000"/>
              </a:spcBef>
              <a:buClr>
                <a:srgbClr val="006699"/>
              </a:buClr>
              <a:buFont typeface="Wingdings" pitchFamily="2" charset="2"/>
              <a:buNone/>
            </a:pPr>
            <a:r>
              <a:rPr lang="en-US" sz="4800" i="0">
                <a:solidFill>
                  <a:srgbClr val="CC0000"/>
                </a:solidFill>
              </a:rPr>
              <a:t>There is an Exception to Every Rule!</a:t>
            </a:r>
          </a:p>
          <a:p>
            <a:pPr algn="ctr" eaLnBrk="0" hangingPunct="0">
              <a:spcBef>
                <a:spcPct val="20000"/>
              </a:spcBef>
              <a:buClr>
                <a:srgbClr val="006699"/>
              </a:buClr>
              <a:buFont typeface="Wingdings" pitchFamily="2" charset="2"/>
              <a:buNone/>
            </a:pPr>
            <a:endParaRPr lang="en-US" sz="4800" i="0">
              <a:solidFill>
                <a:srgbClr val="CC0000"/>
              </a:solidFill>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 Box 2"/>
          <p:cNvSpPr txBox="1">
            <a:spLocks noChangeArrowheads="1"/>
          </p:cNvSpPr>
          <p:nvPr/>
        </p:nvSpPr>
        <p:spPr bwMode="auto">
          <a:xfrm>
            <a:off x="528638" y="457200"/>
            <a:ext cx="7839075" cy="914400"/>
          </a:xfrm>
          <a:prstGeom prst="rect">
            <a:avLst/>
          </a:prstGeom>
          <a:noFill/>
          <a:ln w="9525">
            <a:noFill/>
            <a:miter lim="800000"/>
            <a:headEnd/>
            <a:tailEnd/>
          </a:ln>
        </p:spPr>
        <p:txBody>
          <a:bodyPr>
            <a:spAutoFit/>
          </a:bodyPr>
          <a:lstStyle/>
          <a:p>
            <a:pPr eaLnBrk="0" hangingPunct="0">
              <a:spcBef>
                <a:spcPct val="50000"/>
              </a:spcBef>
            </a:pPr>
            <a:r>
              <a:rPr lang="en-US" sz="5400" b="1" u="sng">
                <a:solidFill>
                  <a:srgbClr val="CC0000"/>
                </a:solidFill>
                <a:latin typeface="Garamond" pitchFamily="18" charset="0"/>
              </a:rPr>
              <a:t>Exclusion from Affiliation</a:t>
            </a:r>
          </a:p>
        </p:txBody>
      </p:sp>
      <p:sp>
        <p:nvSpPr>
          <p:cNvPr id="69634" name="Text Box 3"/>
          <p:cNvSpPr txBox="1">
            <a:spLocks noChangeArrowheads="1"/>
          </p:cNvSpPr>
          <p:nvPr/>
        </p:nvSpPr>
        <p:spPr bwMode="auto">
          <a:xfrm>
            <a:off x="1219200" y="2057400"/>
            <a:ext cx="6477000" cy="3021013"/>
          </a:xfrm>
          <a:prstGeom prst="rect">
            <a:avLst/>
          </a:prstGeom>
          <a:noFill/>
          <a:ln w="9525">
            <a:noFill/>
            <a:miter lim="800000"/>
            <a:headEnd/>
            <a:tailEnd/>
          </a:ln>
        </p:spPr>
        <p:txBody>
          <a:bodyPr>
            <a:spAutoFit/>
          </a:bodyPr>
          <a:lstStyle/>
          <a:p>
            <a:pPr eaLnBrk="0" hangingPunct="0">
              <a:spcBef>
                <a:spcPct val="50000"/>
              </a:spcBef>
              <a:buClr>
                <a:srgbClr val="006699"/>
              </a:buClr>
              <a:buFont typeface="Wingdings" pitchFamily="2" charset="2"/>
              <a:buNone/>
            </a:pPr>
            <a:r>
              <a:rPr lang="en-US" sz="3600" b="1" i="0">
                <a:latin typeface="Arial" charset="0"/>
              </a:rPr>
              <a:t>A joint venture arrangement of two or more business concerns</a:t>
            </a:r>
            <a:r>
              <a:rPr lang="en-US" sz="2800" i="0">
                <a:latin typeface="Arial" charset="0"/>
              </a:rPr>
              <a:t> may submit an offer as a small business for a Federal procurement without regard to affiliation provided…</a:t>
            </a: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4572000" y="523875"/>
            <a:ext cx="3629025" cy="838200"/>
          </a:xfrm>
        </p:spPr>
        <p:txBody>
          <a:bodyPr/>
          <a:lstStyle/>
          <a:p>
            <a:pPr algn="r" eaLnBrk="1" hangingPunct="1">
              <a:defRPr/>
            </a:pPr>
            <a:r>
              <a:rPr lang="en-US" sz="5400" i="1">
                <a:solidFill>
                  <a:srgbClr val="CC0000"/>
                </a:solidFill>
              </a:rPr>
              <a:t>Exclusions</a:t>
            </a:r>
          </a:p>
        </p:txBody>
      </p:sp>
      <p:sp>
        <p:nvSpPr>
          <p:cNvPr id="71682" name="Text Box 10"/>
          <p:cNvSpPr txBox="1">
            <a:spLocks noChangeArrowheads="1"/>
          </p:cNvSpPr>
          <p:nvPr/>
        </p:nvSpPr>
        <p:spPr bwMode="auto">
          <a:xfrm>
            <a:off x="546100" y="1362075"/>
            <a:ext cx="8342313" cy="4857750"/>
          </a:xfrm>
          <a:prstGeom prst="rect">
            <a:avLst/>
          </a:prstGeom>
          <a:noFill/>
          <a:ln w="9525">
            <a:noFill/>
            <a:miter lim="800000"/>
            <a:headEnd/>
            <a:tailEnd/>
          </a:ln>
        </p:spPr>
        <p:txBody>
          <a:bodyPr lIns="92075" tIns="46038" rIns="92075" bIns="46038">
            <a:spAutoFit/>
          </a:bodyPr>
          <a:lstStyle/>
          <a:p>
            <a:pPr eaLnBrk="0" hangingPunct="0">
              <a:buClr>
                <a:srgbClr val="006699"/>
              </a:buClr>
              <a:buFont typeface="Wingdings" pitchFamily="2" charset="2"/>
              <a:buNone/>
            </a:pPr>
            <a:r>
              <a:rPr lang="en-US" sz="2400" i="0">
                <a:latin typeface="Arial" charset="0"/>
              </a:rPr>
              <a:t>1)</a:t>
            </a:r>
            <a:r>
              <a:rPr lang="en-US" sz="2400" b="1" i="0">
                <a:latin typeface="Arial" charset="0"/>
              </a:rPr>
              <a:t>  </a:t>
            </a:r>
            <a:r>
              <a:rPr lang="en-US" sz="2400" i="0">
                <a:latin typeface="Arial" charset="0"/>
              </a:rPr>
              <a:t>Each concern is small under the size standard corresponding to the NAICS code assigned to the contract, provided:</a:t>
            </a:r>
          </a:p>
          <a:p>
            <a:pPr eaLnBrk="0" hangingPunct="0">
              <a:buClr>
                <a:srgbClr val="006699"/>
              </a:buClr>
              <a:buFont typeface="Wingdings" pitchFamily="2" charset="2"/>
              <a:buNone/>
            </a:pPr>
            <a:endParaRPr lang="en-US" sz="2400" i="0">
              <a:latin typeface="Arial" charset="0"/>
            </a:endParaRPr>
          </a:p>
          <a:p>
            <a:pPr eaLnBrk="0" hangingPunct="0">
              <a:buClr>
                <a:srgbClr val="006699"/>
              </a:buClr>
              <a:buFont typeface="Wingdings" pitchFamily="2" charset="2"/>
              <a:buNone/>
            </a:pPr>
            <a:r>
              <a:rPr lang="en-US" i="0">
                <a:latin typeface="Arial" charset="0"/>
              </a:rPr>
              <a:t>	A) The procurement qualifies as a “bundled” requirement, at any dollar value; or…</a:t>
            </a:r>
          </a:p>
          <a:p>
            <a:pPr eaLnBrk="0" hangingPunct="0">
              <a:buClr>
                <a:srgbClr val="006699"/>
              </a:buClr>
              <a:buFont typeface="Wingdings" pitchFamily="2" charset="2"/>
              <a:buNone/>
            </a:pPr>
            <a:endParaRPr lang="en-US" i="0">
              <a:latin typeface="Arial" charset="0"/>
            </a:endParaRPr>
          </a:p>
          <a:p>
            <a:pPr eaLnBrk="0" hangingPunct="0">
              <a:buClr>
                <a:srgbClr val="006699"/>
              </a:buClr>
            </a:pPr>
            <a:r>
              <a:rPr lang="en-US" sz="1800"/>
              <a:t>	</a:t>
            </a:r>
            <a:r>
              <a:rPr lang="en-US" i="0">
                <a:latin typeface="Arial" charset="0"/>
              </a:rPr>
              <a:t>B) The procurement is other than a “bundled” requirement and:</a:t>
            </a:r>
          </a:p>
          <a:p>
            <a:pPr eaLnBrk="0" hangingPunct="0">
              <a:buClr>
                <a:srgbClr val="006699"/>
              </a:buClr>
            </a:pPr>
            <a:r>
              <a:rPr lang="en-US" i="0">
                <a:latin typeface="Arial" charset="0"/>
              </a:rPr>
              <a:t>	For a procurement having a revenue-based size standard, the dollar value or the procurement, including options, exceeds half the size standard corresponding to the NAICS code assigned to the contract…or…</a:t>
            </a:r>
          </a:p>
          <a:p>
            <a:pPr eaLnBrk="0" hangingPunct="0">
              <a:buClr>
                <a:srgbClr val="006699"/>
              </a:buClr>
              <a:buFont typeface="Wingdings" pitchFamily="2" charset="2"/>
              <a:buNone/>
            </a:pPr>
            <a:endParaRPr lang="en-US" i="0">
              <a:latin typeface="Arial" charset="0"/>
            </a:endParaRPr>
          </a:p>
          <a:p>
            <a:pPr eaLnBrk="0" hangingPunct="0">
              <a:spcBef>
                <a:spcPct val="20000"/>
              </a:spcBef>
              <a:buClr>
                <a:srgbClr val="006699"/>
              </a:buClr>
              <a:buFont typeface="Wingdings" pitchFamily="2" charset="2"/>
              <a:buNone/>
            </a:pPr>
            <a:endParaRPr lang="en-US" sz="2800" i="0">
              <a:latin typeface="Arial" charset="0"/>
            </a:endParaRPr>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 Box 1026"/>
          <p:cNvSpPr txBox="1">
            <a:spLocks noChangeArrowheads="1"/>
          </p:cNvSpPr>
          <p:nvPr/>
        </p:nvSpPr>
        <p:spPr bwMode="auto">
          <a:xfrm>
            <a:off x="4714875" y="495300"/>
            <a:ext cx="3495675" cy="914400"/>
          </a:xfrm>
          <a:prstGeom prst="rect">
            <a:avLst/>
          </a:prstGeom>
          <a:noFill/>
          <a:ln w="9525">
            <a:noFill/>
            <a:miter lim="800000"/>
            <a:headEnd/>
            <a:tailEnd/>
          </a:ln>
        </p:spPr>
        <p:txBody>
          <a:bodyPr>
            <a:spAutoFit/>
          </a:bodyPr>
          <a:lstStyle/>
          <a:p>
            <a:pPr algn="r" eaLnBrk="0" hangingPunct="0">
              <a:spcBef>
                <a:spcPct val="50000"/>
              </a:spcBef>
            </a:pPr>
            <a:r>
              <a:rPr lang="en-US" sz="5400" b="1">
                <a:solidFill>
                  <a:srgbClr val="CC0000"/>
                </a:solidFill>
                <a:latin typeface="Garamond" pitchFamily="18" charset="0"/>
              </a:rPr>
              <a:t>Exclusions</a:t>
            </a:r>
          </a:p>
        </p:txBody>
      </p:sp>
      <p:sp>
        <p:nvSpPr>
          <p:cNvPr id="376835" name="Rectangle 1027"/>
          <p:cNvSpPr>
            <a:spLocks noGrp="1" noChangeArrowheads="1"/>
          </p:cNvSpPr>
          <p:nvPr>
            <p:ph type="body" sz="half" idx="2"/>
          </p:nvPr>
        </p:nvSpPr>
        <p:spPr>
          <a:xfrm>
            <a:off x="687388" y="1984375"/>
            <a:ext cx="7542212" cy="3757613"/>
          </a:xfrm>
        </p:spPr>
        <p:txBody>
          <a:bodyPr/>
          <a:lstStyle/>
          <a:p>
            <a:pPr eaLnBrk="1" hangingPunct="1">
              <a:buClr>
                <a:srgbClr val="006699"/>
              </a:buClr>
              <a:buFont typeface="Wingdings" pitchFamily="2" charset="2"/>
              <a:buNone/>
              <a:defRPr/>
            </a:pPr>
            <a:r>
              <a:rPr lang="en-US">
                <a:latin typeface="Arial Unicode MS" pitchFamily="34" charset="-128"/>
              </a:rPr>
              <a:t>	For a procurement having an employee-based size standard, the dollar value of the procurement, including options, exceeds $10 million.</a:t>
            </a:r>
          </a:p>
        </p:txBody>
      </p:sp>
      <p:pic>
        <p:nvPicPr>
          <p:cNvPr id="73731" name="Picture 1029" descr="BS00561_"/>
          <p:cNvPicPr>
            <a:picLocks noChangeAspect="1" noChangeArrowheads="1"/>
          </p:cNvPicPr>
          <p:nvPr/>
        </p:nvPicPr>
        <p:blipFill>
          <a:blip r:embed="rId3"/>
          <a:srcRect/>
          <a:stretch>
            <a:fillRect/>
          </a:stretch>
        </p:blipFill>
        <p:spPr bwMode="auto">
          <a:xfrm>
            <a:off x="3044825" y="4191000"/>
            <a:ext cx="3052763" cy="22399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5" name="Rectangle 1031"/>
          <p:cNvSpPr>
            <a:spLocks noChangeArrowheads="1"/>
          </p:cNvSpPr>
          <p:nvPr/>
        </p:nvSpPr>
        <p:spPr bwMode="auto">
          <a:xfrm>
            <a:off x="762000" y="1676400"/>
            <a:ext cx="7467600" cy="4343400"/>
          </a:xfrm>
          <a:prstGeom prst="rect">
            <a:avLst/>
          </a:prstGeom>
          <a:noFill/>
          <a:ln w="9525">
            <a:noFill/>
            <a:miter lim="800000"/>
            <a:headEnd/>
            <a:tailEnd/>
          </a:ln>
          <a:effectLst/>
        </p:spPr>
        <p:txBody>
          <a:bodyPr lIns="92075" tIns="46038" rIns="92075" bIns="46038" anchor="ctr"/>
          <a:lstStyle/>
          <a:p>
            <a:pPr marL="398463" indent="-398463">
              <a:spcBef>
                <a:spcPct val="65000"/>
              </a:spcBef>
              <a:buClr>
                <a:srgbClr val="006699"/>
              </a:buClr>
              <a:buFont typeface="Wingdings" pitchFamily="2" charset="2"/>
              <a:buNone/>
              <a:defRPr/>
            </a:pPr>
            <a:r>
              <a:rPr lang="en-US" altLang="en-US" sz="2800" i="0">
                <a:effectLst>
                  <a:outerShdw blurRad="38100" dist="38100" dir="2700000" algn="tl">
                    <a:srgbClr val="000000"/>
                  </a:outerShdw>
                </a:effectLst>
                <a:latin typeface="Arial" charset="0"/>
              </a:rPr>
              <a:t>	</a:t>
            </a:r>
            <a:r>
              <a:rPr lang="en-US" altLang="en-US" sz="3000" b="1" i="0">
                <a:effectLst>
                  <a:outerShdw blurRad="38100" dist="38100" dir="2700000" algn="tl">
                    <a:srgbClr val="000000"/>
                  </a:outerShdw>
                </a:effectLst>
                <a:latin typeface="Arial" charset="0"/>
              </a:rPr>
              <a:t>Bundled requirement or bundling</a:t>
            </a:r>
            <a:r>
              <a:rPr lang="en-US" altLang="en-US" sz="2800" b="1" i="0">
                <a:effectLst>
                  <a:outerShdw blurRad="38100" dist="38100" dir="2700000" algn="tl">
                    <a:srgbClr val="000000"/>
                  </a:outerShdw>
                </a:effectLst>
                <a:latin typeface="Arial" charset="0"/>
              </a:rPr>
              <a:t> </a:t>
            </a:r>
            <a:r>
              <a:rPr lang="en-US" altLang="en-US" sz="2800" i="0">
                <a:effectLst>
                  <a:outerShdw blurRad="38100" dist="38100" dir="2700000" algn="tl">
                    <a:srgbClr val="000000"/>
                  </a:outerShdw>
                </a:effectLst>
                <a:latin typeface="Arial" charset="0"/>
              </a:rPr>
              <a:t>refers to the consolidation of two or more procurement requirements for goods or services previously provided or performed under separate smaller contracts into a solicitation of offers for a single contract that is likely to be unsuitable for award to a small business.</a:t>
            </a:r>
          </a:p>
        </p:txBody>
      </p:sp>
      <p:sp>
        <p:nvSpPr>
          <p:cNvPr id="339977" name="Rectangle 1033"/>
          <p:cNvSpPr>
            <a:spLocks noChangeArrowheads="1"/>
          </p:cNvSpPr>
          <p:nvPr/>
        </p:nvSpPr>
        <p:spPr bwMode="auto">
          <a:xfrm>
            <a:off x="76200" y="476250"/>
            <a:ext cx="8991600" cy="876300"/>
          </a:xfrm>
          <a:prstGeom prst="rect">
            <a:avLst/>
          </a:prstGeom>
          <a:noFill/>
          <a:ln w="9525">
            <a:noFill/>
            <a:miter lim="800000"/>
            <a:headEnd/>
            <a:tailEnd/>
          </a:ln>
          <a:effectLst/>
        </p:spPr>
        <p:txBody>
          <a:bodyPr anchor="ctr"/>
          <a:lstStyle/>
          <a:p>
            <a:pPr>
              <a:defRPr/>
            </a:pPr>
            <a:r>
              <a:rPr lang="en-US" altLang="en-US" sz="4800" b="1">
                <a:solidFill>
                  <a:srgbClr val="CC0000"/>
                </a:solidFill>
                <a:effectLst>
                  <a:outerShdw blurRad="38100" dist="38100" dir="2700000" algn="tl">
                    <a:srgbClr val="000000"/>
                  </a:outerShdw>
                </a:effectLst>
                <a:latin typeface="Garamond" pitchFamily="18" charset="0"/>
              </a:rPr>
              <a:t>What is a Bundled  Requirement?</a:t>
            </a: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026"/>
          <p:cNvSpPr>
            <a:spLocks noGrp="1" noRot="1" noChangeArrowheads="1"/>
          </p:cNvSpPr>
          <p:nvPr>
            <p:ph type="title"/>
          </p:nvPr>
        </p:nvSpPr>
        <p:spPr>
          <a:xfrm>
            <a:off x="3067050" y="428625"/>
            <a:ext cx="5172075" cy="895350"/>
          </a:xfrm>
        </p:spPr>
        <p:txBody>
          <a:bodyPr/>
          <a:lstStyle/>
          <a:p>
            <a:pPr algn="r" eaLnBrk="1" hangingPunct="1">
              <a:defRPr/>
            </a:pPr>
            <a:r>
              <a:rPr lang="en-US" sz="4800" i="1" dirty="0">
                <a:solidFill>
                  <a:srgbClr val="CC0000"/>
                </a:solidFill>
              </a:rPr>
              <a:t>Mentor </a:t>
            </a:r>
            <a:r>
              <a:rPr lang="en-US" sz="4800" i="1" dirty="0" smtClean="0">
                <a:solidFill>
                  <a:srgbClr val="CC0000"/>
                </a:solidFill>
              </a:rPr>
              <a:t>– Protégé – </a:t>
            </a:r>
            <a:r>
              <a:rPr lang="en-US" sz="4000" i="1" dirty="0" smtClean="0">
                <a:solidFill>
                  <a:srgbClr val="CC0000"/>
                </a:solidFill>
              </a:rPr>
              <a:t>8(a) Program</a:t>
            </a:r>
            <a:endParaRPr lang="en-US" sz="4000" i="1" dirty="0">
              <a:solidFill>
                <a:srgbClr val="CC0000"/>
              </a:solidFill>
            </a:endParaRPr>
          </a:p>
        </p:txBody>
      </p:sp>
      <p:sp>
        <p:nvSpPr>
          <p:cNvPr id="77826" name="Text Box 1027"/>
          <p:cNvSpPr txBox="1">
            <a:spLocks noChangeArrowheads="1"/>
          </p:cNvSpPr>
          <p:nvPr/>
        </p:nvSpPr>
        <p:spPr bwMode="auto">
          <a:xfrm>
            <a:off x="771525" y="2022475"/>
            <a:ext cx="7467600" cy="4356100"/>
          </a:xfrm>
          <a:prstGeom prst="rect">
            <a:avLst/>
          </a:prstGeom>
          <a:noFill/>
          <a:ln w="9525">
            <a:noFill/>
            <a:miter lim="800000"/>
            <a:headEnd/>
            <a:tailEnd/>
          </a:ln>
        </p:spPr>
        <p:txBody>
          <a:bodyPr>
            <a:spAutoFit/>
          </a:bodyPr>
          <a:lstStyle/>
          <a:p>
            <a:pPr eaLnBrk="0" hangingPunct="0">
              <a:buClr>
                <a:srgbClr val="006699"/>
              </a:buClr>
              <a:buFont typeface="Wingdings" pitchFamily="2" charset="2"/>
              <a:buNone/>
            </a:pPr>
            <a:r>
              <a:rPr lang="en-US" sz="2800" i="0">
                <a:latin typeface="Arial" charset="0"/>
              </a:rPr>
              <a:t>Two firms approved by SBA to be a mentor and protégé under 13 CFR 124.520 may joint venture as a small business for any Federal Government procurement, provided…</a:t>
            </a:r>
          </a:p>
          <a:p>
            <a:pPr eaLnBrk="0" hangingPunct="0">
              <a:spcBef>
                <a:spcPct val="50000"/>
              </a:spcBef>
              <a:buClr>
                <a:srgbClr val="006699"/>
              </a:buClr>
              <a:buFont typeface="Wingdings" pitchFamily="2" charset="2"/>
              <a:buNone/>
            </a:pPr>
            <a:r>
              <a:rPr lang="en-US" sz="2400" i="0">
                <a:latin typeface="Arial" charset="0"/>
              </a:rPr>
              <a:t>…the protégé qualifies as small for the size standard corresponding to the NAICS code assigned to the procurement, </a:t>
            </a:r>
          </a:p>
          <a:p>
            <a:pPr eaLnBrk="0" hangingPunct="0">
              <a:spcBef>
                <a:spcPct val="50000"/>
              </a:spcBef>
              <a:buClr>
                <a:srgbClr val="006699"/>
              </a:buClr>
              <a:buFont typeface="Wingdings" pitchFamily="2" charset="2"/>
              <a:buNone/>
            </a:pPr>
            <a:r>
              <a:rPr lang="en-US" sz="2400" i="0">
                <a:latin typeface="Arial" charset="0"/>
              </a:rPr>
              <a:t>…and, for purposes of 8(a) sole source requirements, has not reached the dollar limit set forth in 13 CFR 124.519.	</a:t>
            </a:r>
            <a:endParaRPr lang="en-US" sz="2400" b="1" i="0">
              <a:latin typeface="Arial" charset="0"/>
            </a:endParaRP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Rot="1" noChangeArrowheads="1"/>
          </p:cNvSpPr>
          <p:nvPr>
            <p:ph type="title"/>
          </p:nvPr>
        </p:nvSpPr>
        <p:spPr>
          <a:xfrm>
            <a:off x="1209675" y="371475"/>
            <a:ext cx="7010400" cy="1143000"/>
          </a:xfrm>
        </p:spPr>
        <p:txBody>
          <a:bodyPr/>
          <a:lstStyle/>
          <a:p>
            <a:pPr algn="r" eaLnBrk="1" hangingPunct="1">
              <a:defRPr/>
            </a:pPr>
            <a:r>
              <a:rPr lang="en-US" sz="5400" i="1">
                <a:solidFill>
                  <a:srgbClr val="CC0000"/>
                </a:solidFill>
              </a:rPr>
              <a:t>8(a) BD </a:t>
            </a:r>
            <a:r>
              <a:rPr lang="en-US" sz="6000" i="1">
                <a:solidFill>
                  <a:srgbClr val="CC0000"/>
                </a:solidFill>
              </a:rPr>
              <a:t>Participants</a:t>
            </a:r>
          </a:p>
        </p:txBody>
      </p:sp>
      <p:sp>
        <p:nvSpPr>
          <p:cNvPr id="316419" name="Rectangle 3"/>
          <p:cNvSpPr>
            <a:spLocks noGrp="1" noChangeArrowheads="1"/>
          </p:cNvSpPr>
          <p:nvPr>
            <p:ph type="body" idx="1"/>
          </p:nvPr>
        </p:nvSpPr>
        <p:spPr>
          <a:xfrm>
            <a:off x="685800" y="1676400"/>
            <a:ext cx="6477000" cy="4495800"/>
          </a:xfrm>
        </p:spPr>
        <p:txBody>
          <a:bodyPr/>
          <a:lstStyle/>
          <a:p>
            <a:pPr eaLnBrk="1" hangingPunct="1">
              <a:buClr>
                <a:srgbClr val="006699"/>
              </a:buClr>
              <a:buFont typeface="Wingdings" pitchFamily="2" charset="2"/>
              <a:buNone/>
              <a:defRPr/>
            </a:pPr>
            <a:r>
              <a:rPr lang="en-US" b="1" i="1">
                <a:solidFill>
                  <a:srgbClr val="006699"/>
                </a:solidFill>
              </a:rPr>
              <a:t>	</a:t>
            </a:r>
            <a:r>
              <a:rPr lang="en-US" sz="2800">
                <a:latin typeface="Arial Unicode MS" pitchFamily="34" charset="-128"/>
              </a:rPr>
              <a:t>A joint venture or teaming arrangement of</a:t>
            </a:r>
            <a:r>
              <a:rPr lang="en-US"/>
              <a:t> </a:t>
            </a:r>
            <a:r>
              <a:rPr lang="en-US" b="1">
                <a:latin typeface="Arial Unicode MS" pitchFamily="34" charset="-128"/>
              </a:rPr>
              <a:t>at least one 8(a) Participant and one or more other business concerns</a:t>
            </a:r>
            <a:r>
              <a:rPr lang="en-US">
                <a:latin typeface="Arial Unicode MS" pitchFamily="34" charset="-128"/>
              </a:rPr>
              <a:t> </a:t>
            </a:r>
            <a:r>
              <a:rPr lang="en-US" sz="2800">
                <a:latin typeface="Arial Unicode MS" pitchFamily="34" charset="-128"/>
              </a:rPr>
              <a:t>may submit an offer for a competitive 8(a) procurement without regard to affiliation under so long as the requirements of 13 CFR 124.513(b)(1) are met.</a:t>
            </a:r>
          </a:p>
        </p:txBody>
      </p:sp>
      <p:pic>
        <p:nvPicPr>
          <p:cNvPr id="79875" name="Picture 6" descr="PE01561_"/>
          <p:cNvPicPr>
            <a:picLocks noChangeAspect="1" noChangeArrowheads="1"/>
          </p:cNvPicPr>
          <p:nvPr/>
        </p:nvPicPr>
        <p:blipFill>
          <a:blip r:embed="rId3"/>
          <a:srcRect/>
          <a:stretch>
            <a:fillRect/>
          </a:stretch>
        </p:blipFill>
        <p:spPr bwMode="auto">
          <a:xfrm>
            <a:off x="5715000" y="4267200"/>
            <a:ext cx="2976563" cy="19748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ext Box 2"/>
          <p:cNvSpPr txBox="1">
            <a:spLocks noChangeArrowheads="1"/>
          </p:cNvSpPr>
          <p:nvPr/>
        </p:nvSpPr>
        <p:spPr bwMode="auto">
          <a:xfrm>
            <a:off x="0" y="0"/>
            <a:ext cx="8153400" cy="1736725"/>
          </a:xfrm>
          <a:prstGeom prst="rect">
            <a:avLst/>
          </a:prstGeom>
          <a:noFill/>
          <a:ln w="9525">
            <a:noFill/>
            <a:miter lim="800000"/>
            <a:headEnd/>
            <a:tailEnd/>
          </a:ln>
        </p:spPr>
        <p:txBody>
          <a:bodyPr>
            <a:spAutoFit/>
          </a:bodyPr>
          <a:lstStyle/>
          <a:p>
            <a:pPr algn="r" eaLnBrk="0" hangingPunct="0"/>
            <a:r>
              <a:rPr lang="en-US" sz="5400" b="1">
                <a:solidFill>
                  <a:srgbClr val="CC0000"/>
                </a:solidFill>
                <a:latin typeface="Garamond" pitchFamily="18" charset="0"/>
              </a:rPr>
              <a:t>Requirements of </a:t>
            </a:r>
          </a:p>
          <a:p>
            <a:pPr algn="r" eaLnBrk="0" hangingPunct="0"/>
            <a:r>
              <a:rPr lang="en-US" sz="5400" b="1">
                <a:solidFill>
                  <a:srgbClr val="CC0000"/>
                </a:solidFill>
                <a:latin typeface="Garamond" pitchFamily="18" charset="0"/>
              </a:rPr>
              <a:t>13 CFR 124.513(b)(1)</a:t>
            </a:r>
          </a:p>
        </p:txBody>
      </p:sp>
      <p:sp>
        <p:nvSpPr>
          <p:cNvPr id="81922" name="Text Box 3"/>
          <p:cNvSpPr txBox="1">
            <a:spLocks noChangeArrowheads="1"/>
          </p:cNvSpPr>
          <p:nvPr/>
        </p:nvSpPr>
        <p:spPr bwMode="auto">
          <a:xfrm>
            <a:off x="381000" y="1828800"/>
            <a:ext cx="8382000" cy="4498975"/>
          </a:xfrm>
          <a:prstGeom prst="rect">
            <a:avLst/>
          </a:prstGeom>
          <a:noFill/>
          <a:ln w="9525">
            <a:noFill/>
            <a:miter lim="800000"/>
            <a:headEnd/>
            <a:tailEnd/>
          </a:ln>
        </p:spPr>
        <p:txBody>
          <a:bodyPr>
            <a:spAutoFit/>
          </a:bodyPr>
          <a:lstStyle/>
          <a:p>
            <a:pPr lvl="1" eaLnBrk="0" hangingPunct="0">
              <a:spcBef>
                <a:spcPct val="25000"/>
              </a:spcBef>
              <a:buClr>
                <a:srgbClr val="006699"/>
              </a:buClr>
              <a:buFont typeface="Wingdings" pitchFamily="2" charset="2"/>
              <a:buNone/>
            </a:pPr>
            <a:r>
              <a:rPr lang="en-US" sz="2800" b="1" i="0">
                <a:latin typeface="Arial" charset="0"/>
              </a:rPr>
              <a:t>The requirements of 13 CFR 124.513(b)(1)    include the following:</a:t>
            </a:r>
          </a:p>
          <a:p>
            <a:pPr lvl="1" eaLnBrk="0" hangingPunct="0">
              <a:spcBef>
                <a:spcPct val="25000"/>
              </a:spcBef>
              <a:buClr>
                <a:srgbClr val="006699"/>
              </a:buClr>
              <a:buFont typeface="Wingdings" pitchFamily="2" charset="2"/>
              <a:buNone/>
            </a:pPr>
            <a:r>
              <a:rPr lang="en-US" sz="2800" i="0">
                <a:latin typeface="Arial" charset="0"/>
              </a:rPr>
              <a:t>A joint venture of at least one 8(a) Participant and one or more other business concerns may submit an offer as a small business for a competitive 8(a) procurement so long as each concern is small under the size standard corresponding to the NAICS code assigned to the contract, provided…</a:t>
            </a:r>
          </a:p>
          <a:p>
            <a:pPr lvl="1" eaLnBrk="0" hangingPunct="0">
              <a:spcBef>
                <a:spcPct val="25000"/>
              </a:spcBef>
              <a:buClr>
                <a:srgbClr val="006699"/>
              </a:buClr>
              <a:buFont typeface="Wingdings" pitchFamily="2" charset="2"/>
              <a:buChar char="§"/>
            </a:pPr>
            <a:endParaRPr lang="en-US" sz="2400" i="0">
              <a:latin typeface="Arial" charset="0"/>
            </a:endParaRPr>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5" name="Rectangle 3"/>
          <p:cNvSpPr>
            <a:spLocks noGrp="1" noChangeArrowheads="1"/>
          </p:cNvSpPr>
          <p:nvPr>
            <p:ph type="body" idx="1"/>
          </p:nvPr>
        </p:nvSpPr>
        <p:spPr>
          <a:xfrm>
            <a:off x="838200" y="2133600"/>
            <a:ext cx="7696200" cy="4114800"/>
          </a:xfrm>
        </p:spPr>
        <p:txBody>
          <a:bodyPr/>
          <a:lstStyle/>
          <a:p>
            <a:pPr eaLnBrk="1" hangingPunct="1">
              <a:buClr>
                <a:srgbClr val="006699"/>
              </a:buClr>
              <a:buFont typeface="Wingdings" pitchFamily="2" charset="2"/>
              <a:buNone/>
              <a:defRPr/>
            </a:pPr>
            <a:r>
              <a:rPr lang="en-US" sz="2800"/>
              <a:t>	</a:t>
            </a:r>
            <a:r>
              <a:rPr lang="en-US" sz="2800">
                <a:latin typeface="Arial Unicode MS" pitchFamily="34" charset="-128"/>
              </a:rPr>
              <a:t>1)  The size of at least one 8(a) Participant to the joint venture is less than one half the size standard corresponding to the NAICS assigned to the contract; or</a:t>
            </a:r>
          </a:p>
          <a:p>
            <a:pPr eaLnBrk="1" hangingPunct="1">
              <a:spcBef>
                <a:spcPct val="50000"/>
              </a:spcBef>
              <a:buClr>
                <a:srgbClr val="006699"/>
              </a:buClr>
              <a:buFont typeface="Wingdings" pitchFamily="2" charset="2"/>
              <a:buNone/>
              <a:defRPr/>
            </a:pPr>
            <a:r>
              <a:rPr lang="en-US" sz="2800">
                <a:latin typeface="Arial Unicode MS" pitchFamily="34" charset="-128"/>
              </a:rPr>
              <a:t>    2)  For a procurement having an employee-based size standard, the procurement exceeds $10 million;</a:t>
            </a:r>
          </a:p>
        </p:txBody>
      </p:sp>
      <p:sp>
        <p:nvSpPr>
          <p:cNvPr id="83970" name="Text Box 10"/>
          <p:cNvSpPr txBox="1">
            <a:spLocks noChangeArrowheads="1"/>
          </p:cNvSpPr>
          <p:nvPr/>
        </p:nvSpPr>
        <p:spPr bwMode="auto">
          <a:xfrm>
            <a:off x="2038350" y="219075"/>
            <a:ext cx="6172200" cy="1736725"/>
          </a:xfrm>
          <a:prstGeom prst="rect">
            <a:avLst/>
          </a:prstGeom>
          <a:noFill/>
          <a:ln w="9525">
            <a:noFill/>
            <a:miter lim="800000"/>
            <a:headEnd/>
            <a:tailEnd/>
          </a:ln>
        </p:spPr>
        <p:txBody>
          <a:bodyPr>
            <a:spAutoFit/>
          </a:bodyPr>
          <a:lstStyle/>
          <a:p>
            <a:pPr algn="r" eaLnBrk="0" hangingPunct="0"/>
            <a:r>
              <a:rPr lang="en-US" sz="5400" b="1">
                <a:solidFill>
                  <a:srgbClr val="CC0000"/>
                </a:solidFill>
                <a:latin typeface="Garamond" pitchFamily="18" charset="0"/>
              </a:rPr>
              <a:t>Requirements of </a:t>
            </a:r>
          </a:p>
          <a:p>
            <a:pPr algn="r" eaLnBrk="0" hangingPunct="0"/>
            <a:r>
              <a:rPr lang="en-US" sz="5400" b="1">
                <a:solidFill>
                  <a:srgbClr val="CC0000"/>
                </a:solidFill>
                <a:latin typeface="Garamond" pitchFamily="18" charset="0"/>
              </a:rPr>
              <a:t>13 CFR 124.513(b)(1)</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088" y="806450"/>
            <a:ext cx="8213725" cy="612775"/>
          </a:xfrm>
        </p:spPr>
        <p:txBody>
          <a:bodyPr>
            <a:normAutofit fontScale="90000"/>
          </a:bodyPr>
          <a:lstStyle/>
          <a:p>
            <a:pPr eaLnBrk="1" hangingPunct="1">
              <a:defRPr/>
            </a:pPr>
            <a:r>
              <a:rPr lang="en-US" b="0" i="1" u="sng" dirty="0" smtClean="0">
                <a:solidFill>
                  <a:srgbClr val="FF0000"/>
                </a:solidFill>
              </a:rPr>
              <a:t>NJIT – PTAC</a:t>
            </a:r>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a:xfrm>
            <a:off x="457200" y="1054100"/>
            <a:ext cx="8181975" cy="5368925"/>
          </a:xfrm>
        </p:spPr>
        <p:txBody>
          <a:bodyPr/>
          <a:lstStyle/>
          <a:p>
            <a:pPr eaLnBrk="1" hangingPunct="1">
              <a:defRPr/>
            </a:pPr>
            <a:r>
              <a:rPr lang="en-US" dirty="0" smtClean="0"/>
              <a:t>One of 12 original Centers</a:t>
            </a:r>
          </a:p>
          <a:p>
            <a:pPr eaLnBrk="1" hangingPunct="1">
              <a:defRPr/>
            </a:pPr>
            <a:r>
              <a:rPr lang="en-US" dirty="0" smtClean="0"/>
              <a:t>Covers State of New Jersey w/exception of Union County</a:t>
            </a:r>
          </a:p>
          <a:p>
            <a:pPr eaLnBrk="1" hangingPunct="1">
              <a:defRPr/>
            </a:pPr>
            <a:r>
              <a:rPr lang="en-US" dirty="0" smtClean="0"/>
              <a:t>Headquartered in Newark</a:t>
            </a:r>
          </a:p>
          <a:p>
            <a:pPr eaLnBrk="1" hangingPunct="1">
              <a:defRPr/>
            </a:pPr>
            <a:r>
              <a:rPr lang="en-US" dirty="0" smtClean="0"/>
              <a:t>Local office:  Atlantic Cape Community College, Atlantic City</a:t>
            </a:r>
          </a:p>
          <a:p>
            <a:pPr eaLnBrk="1" hangingPunct="1">
              <a:defRPr/>
            </a:pPr>
            <a:r>
              <a:rPr lang="en-US" dirty="0" smtClean="0"/>
              <a:t>Advice on selling goods &amp; services to Federal, State, local governments and large businesses</a:t>
            </a:r>
          </a:p>
          <a:p>
            <a:pPr eaLnBrk="1" hangingPunct="1">
              <a:defRPr/>
            </a:pPr>
            <a:r>
              <a:rPr lang="en-US" dirty="0" smtClean="0"/>
              <a:t>Over $1 Billion in prime &amp;  subcontracts received by our clients</a:t>
            </a:r>
          </a:p>
          <a:p>
            <a:pPr eaLnBrk="1" hangingPunct="1">
              <a:defRPr/>
            </a:pPr>
            <a:endParaRPr lang="en-US" dirty="0"/>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Rot="1" noChangeArrowheads="1"/>
          </p:cNvSpPr>
          <p:nvPr>
            <p:ph type="title"/>
          </p:nvPr>
        </p:nvSpPr>
        <p:spPr>
          <a:xfrm>
            <a:off x="914400" y="171450"/>
            <a:ext cx="7315200" cy="1333500"/>
          </a:xfrm>
        </p:spPr>
        <p:txBody>
          <a:bodyPr/>
          <a:lstStyle/>
          <a:p>
            <a:pPr algn="r" eaLnBrk="1" hangingPunct="1">
              <a:defRPr/>
            </a:pPr>
            <a:r>
              <a:rPr lang="en-US" sz="4000" i="1">
                <a:solidFill>
                  <a:srgbClr val="CC0000"/>
                </a:solidFill>
              </a:rPr>
              <a:t>Service Disabled Veteran-Owned</a:t>
            </a:r>
            <a:br>
              <a:rPr lang="en-US" sz="4000" i="1">
                <a:solidFill>
                  <a:srgbClr val="CC0000"/>
                </a:solidFill>
              </a:rPr>
            </a:br>
            <a:r>
              <a:rPr lang="en-US" sz="4000" i="1">
                <a:solidFill>
                  <a:srgbClr val="CC0000"/>
                </a:solidFill>
              </a:rPr>
              <a:t>13 CFR 125.15 (b)</a:t>
            </a:r>
          </a:p>
        </p:txBody>
      </p:sp>
      <p:sp>
        <p:nvSpPr>
          <p:cNvPr id="405507" name="Rectangle 3"/>
          <p:cNvSpPr>
            <a:spLocks noGrp="1" noChangeArrowheads="1"/>
          </p:cNvSpPr>
          <p:nvPr>
            <p:ph type="body" idx="1"/>
          </p:nvPr>
        </p:nvSpPr>
        <p:spPr>
          <a:xfrm>
            <a:off x="457200" y="1676400"/>
            <a:ext cx="8458200" cy="5181600"/>
          </a:xfrm>
        </p:spPr>
        <p:txBody>
          <a:bodyPr/>
          <a:lstStyle/>
          <a:p>
            <a:pPr eaLnBrk="1" hangingPunct="1">
              <a:lnSpc>
                <a:spcPct val="90000"/>
              </a:lnSpc>
              <a:defRPr/>
            </a:pPr>
            <a:r>
              <a:rPr lang="en-US" sz="2400" dirty="0">
                <a:latin typeface="Arial Unicode MS" pitchFamily="34" charset="-128"/>
              </a:rPr>
              <a:t>An </a:t>
            </a:r>
            <a:r>
              <a:rPr lang="en-US" sz="2400" b="1" dirty="0">
                <a:latin typeface="Arial Unicode MS" pitchFamily="34" charset="-128"/>
              </a:rPr>
              <a:t>SDVOSB</a:t>
            </a:r>
            <a:r>
              <a:rPr lang="en-US" sz="2400" dirty="0">
                <a:latin typeface="Arial Unicode MS" pitchFamily="34" charset="-128"/>
              </a:rPr>
              <a:t> may enter into a joint venture agreement with one or more other small businesses for the purpose of performing an SDVOSB contract –</a:t>
            </a:r>
          </a:p>
          <a:p>
            <a:pPr lvl="1" eaLnBrk="1" hangingPunct="1">
              <a:lnSpc>
                <a:spcPct val="90000"/>
              </a:lnSpc>
              <a:defRPr/>
            </a:pPr>
            <a:r>
              <a:rPr lang="en-US" sz="2000" dirty="0">
                <a:latin typeface="Arial Unicode MS" pitchFamily="34" charset="-128"/>
              </a:rPr>
              <a:t>Joint venture of at least one SDVOSB and one or more other business concerns may submit an offer for a competitive SDVOSB procurement so long as </a:t>
            </a:r>
            <a:r>
              <a:rPr lang="en-US" sz="2000" u="sng" dirty="0">
                <a:latin typeface="Arial Unicode MS" pitchFamily="34" charset="-128"/>
              </a:rPr>
              <a:t>each</a:t>
            </a:r>
            <a:r>
              <a:rPr lang="en-US" sz="2000" dirty="0">
                <a:latin typeface="Arial Unicode MS" pitchFamily="34" charset="-128"/>
              </a:rPr>
              <a:t> concern is small under the applicable NAICS code and size standard, provided:</a:t>
            </a:r>
          </a:p>
          <a:p>
            <a:pPr lvl="1" eaLnBrk="1" hangingPunct="1">
              <a:lnSpc>
                <a:spcPct val="90000"/>
              </a:lnSpc>
              <a:defRPr/>
            </a:pPr>
            <a:endParaRPr lang="en-US" sz="2000" dirty="0">
              <a:latin typeface="Arial Unicode MS" pitchFamily="34" charset="-128"/>
            </a:endParaRPr>
          </a:p>
          <a:p>
            <a:pPr lvl="1" eaLnBrk="1" hangingPunct="1">
              <a:lnSpc>
                <a:spcPct val="90000"/>
              </a:lnSpc>
              <a:buFontTx/>
              <a:buChar char="-"/>
              <a:defRPr/>
            </a:pPr>
            <a:r>
              <a:rPr lang="en-US" sz="2000" dirty="0">
                <a:latin typeface="Arial Unicode MS" pitchFamily="34" charset="-128"/>
              </a:rPr>
              <a:t>For a revenue-based size standard, the procurement exceeds half the size standard corresponding to the applicable NAICS code;</a:t>
            </a:r>
          </a:p>
          <a:p>
            <a:pPr lvl="1" eaLnBrk="1" hangingPunct="1">
              <a:lnSpc>
                <a:spcPct val="90000"/>
              </a:lnSpc>
              <a:buFontTx/>
              <a:buChar char="-"/>
              <a:defRPr/>
            </a:pPr>
            <a:endParaRPr lang="en-US" sz="2000" dirty="0">
              <a:latin typeface="Arial Unicode MS" pitchFamily="34" charset="-128"/>
            </a:endParaRPr>
          </a:p>
          <a:p>
            <a:pPr lvl="1" eaLnBrk="1" hangingPunct="1">
              <a:lnSpc>
                <a:spcPct val="90000"/>
              </a:lnSpc>
              <a:buFont typeface="Wingdings" pitchFamily="2" charset="2"/>
              <a:buNone/>
              <a:defRPr/>
            </a:pPr>
            <a:r>
              <a:rPr lang="en-US" sz="2000" dirty="0">
                <a:latin typeface="Arial Unicode MS" pitchFamily="34" charset="-128"/>
              </a:rPr>
              <a:t>-For an employee-based size standard, the procurement exceeds $10 million.</a:t>
            </a:r>
          </a:p>
          <a:p>
            <a:pPr lvl="1" eaLnBrk="1" hangingPunct="1">
              <a:lnSpc>
                <a:spcPct val="90000"/>
              </a:lnSpc>
              <a:buFont typeface="Wingdings" pitchFamily="2" charset="2"/>
              <a:buNone/>
              <a:defRPr/>
            </a:pPr>
            <a:endParaRPr lang="en-US" sz="2000" dirty="0">
              <a:latin typeface="Arial Unicode MS" pitchFamily="34" charset="-128"/>
            </a:endParaRPr>
          </a:p>
          <a:p>
            <a:pPr lvl="1" eaLnBrk="1" hangingPunct="1">
              <a:lnSpc>
                <a:spcPct val="90000"/>
              </a:lnSpc>
              <a:buFont typeface="Wingdings" pitchFamily="2" charset="2"/>
              <a:buNone/>
              <a:defRPr/>
            </a:pPr>
            <a:r>
              <a:rPr lang="en-US" sz="2000" dirty="0">
                <a:latin typeface="Arial Unicode MS" pitchFamily="34" charset="-128"/>
              </a:rPr>
              <a:t>- 	The joint venture must contain </a:t>
            </a:r>
            <a:r>
              <a:rPr lang="en-US" sz="2000" dirty="0" smtClean="0">
                <a:latin typeface="Arial Unicode MS" pitchFamily="34" charset="-128"/>
              </a:rPr>
              <a:t>provisions </a:t>
            </a:r>
            <a:r>
              <a:rPr lang="en-US" sz="2000" dirty="0">
                <a:latin typeface="Arial Unicode MS" pitchFamily="34" charset="-128"/>
              </a:rPr>
              <a:t>set forth in the regulations.</a:t>
            </a:r>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5" name="Rectangle 3"/>
          <p:cNvSpPr>
            <a:spLocks noGrp="1" noChangeArrowheads="1"/>
          </p:cNvSpPr>
          <p:nvPr>
            <p:ph type="body" idx="1"/>
          </p:nvPr>
        </p:nvSpPr>
        <p:spPr>
          <a:xfrm>
            <a:off x="457200" y="1447800"/>
            <a:ext cx="8229600" cy="5410200"/>
          </a:xfrm>
        </p:spPr>
        <p:txBody>
          <a:bodyPr/>
          <a:lstStyle/>
          <a:p>
            <a:pPr eaLnBrk="1" hangingPunct="1">
              <a:defRPr/>
            </a:pPr>
            <a:r>
              <a:rPr lang="en-US" sz="2800" dirty="0">
                <a:latin typeface="Arial Unicode MS" pitchFamily="34" charset="-128"/>
              </a:rPr>
              <a:t>-For sole source and competitive SDVOSB procurements that do not exceed dollar levels, an SDVOSB entering into a joint venture agreement with another concern is considered to be affiliated with respect to performance of the SDVOSB contract (annual receipts or employees must meet applicable size standard).  SDVOSB </a:t>
            </a:r>
            <a:r>
              <a:rPr lang="en-US" sz="2800" u="sng" dirty="0">
                <a:latin typeface="Arial Unicode MS" pitchFamily="34" charset="-128"/>
              </a:rPr>
              <a:t>must</a:t>
            </a:r>
          </a:p>
          <a:p>
            <a:pPr lvl="1" eaLnBrk="1" hangingPunct="1">
              <a:defRPr/>
            </a:pPr>
            <a:r>
              <a:rPr lang="en-US" sz="2400" i="1" dirty="0">
                <a:latin typeface="Arial Unicode MS" pitchFamily="34" charset="-128"/>
              </a:rPr>
              <a:t>Be managing partner of </a:t>
            </a:r>
            <a:r>
              <a:rPr lang="en-US" sz="2400" i="1" dirty="0" err="1">
                <a:latin typeface="Arial Unicode MS" pitchFamily="34" charset="-128"/>
              </a:rPr>
              <a:t>jv</a:t>
            </a:r>
            <a:r>
              <a:rPr lang="en-US" sz="2400" i="1" dirty="0">
                <a:latin typeface="Arial Unicode MS" pitchFamily="34" charset="-128"/>
              </a:rPr>
              <a:t> and project manager</a:t>
            </a:r>
          </a:p>
          <a:p>
            <a:pPr lvl="1" eaLnBrk="1" hangingPunct="1">
              <a:defRPr/>
            </a:pPr>
            <a:r>
              <a:rPr lang="en-US" sz="2400" i="1" dirty="0">
                <a:latin typeface="Arial Unicode MS" pitchFamily="34" charset="-128"/>
              </a:rPr>
              <a:t>Receive at least 51% of net profits of </a:t>
            </a:r>
            <a:r>
              <a:rPr lang="en-US" sz="2400" i="1" dirty="0" err="1">
                <a:latin typeface="Arial Unicode MS" pitchFamily="34" charset="-128"/>
              </a:rPr>
              <a:t>jv</a:t>
            </a:r>
            <a:endParaRPr lang="en-US" sz="2400" i="1" dirty="0">
              <a:latin typeface="Arial Unicode MS" pitchFamily="34" charset="-128"/>
            </a:endParaRPr>
          </a:p>
          <a:p>
            <a:pPr lvl="1" eaLnBrk="1" hangingPunct="1">
              <a:defRPr/>
            </a:pPr>
            <a:r>
              <a:rPr lang="en-US" sz="2400" i="1" dirty="0">
                <a:latin typeface="Arial Unicode MS" pitchFamily="34" charset="-128"/>
              </a:rPr>
              <a:t>The </a:t>
            </a:r>
            <a:r>
              <a:rPr lang="en-US" sz="2400" i="1" dirty="0" err="1">
                <a:latin typeface="Arial Unicode MS" pitchFamily="34" charset="-128"/>
              </a:rPr>
              <a:t>jv</a:t>
            </a:r>
            <a:r>
              <a:rPr lang="en-US" sz="2400" i="1" dirty="0">
                <a:latin typeface="Arial Unicode MS" pitchFamily="34" charset="-128"/>
              </a:rPr>
              <a:t> must perform applicable percentage of work</a:t>
            </a:r>
          </a:p>
          <a:p>
            <a:pPr marL="457200" lvl="1" indent="0" eaLnBrk="1" hangingPunct="1">
              <a:buFont typeface="Wingdings" pitchFamily="2" charset="2"/>
              <a:buNone/>
              <a:defRPr/>
            </a:pPr>
            <a:endParaRPr lang="en-US" sz="2400" i="1" dirty="0">
              <a:latin typeface="Arial Unicode MS" pitchFamily="34" charset="-128"/>
            </a:endParaRPr>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Rot="1" noChangeArrowheads="1"/>
          </p:cNvSpPr>
          <p:nvPr>
            <p:ph type="title"/>
          </p:nvPr>
        </p:nvSpPr>
        <p:spPr>
          <a:xfrm>
            <a:off x="457200" y="352425"/>
            <a:ext cx="7772400" cy="1104900"/>
          </a:xfrm>
        </p:spPr>
        <p:txBody>
          <a:bodyPr/>
          <a:lstStyle/>
          <a:p>
            <a:pPr algn="r" eaLnBrk="1" hangingPunct="1">
              <a:defRPr/>
            </a:pPr>
            <a:r>
              <a:rPr lang="en-US" sz="5400" i="1">
                <a:solidFill>
                  <a:srgbClr val="CC0000"/>
                </a:solidFill>
              </a:rPr>
              <a:t>Why Partner?</a:t>
            </a:r>
          </a:p>
        </p:txBody>
      </p:sp>
      <p:sp>
        <p:nvSpPr>
          <p:cNvPr id="388099" name="Rectangle 3"/>
          <p:cNvSpPr>
            <a:spLocks noGrp="1" noChangeArrowheads="1"/>
          </p:cNvSpPr>
          <p:nvPr>
            <p:ph type="body" idx="1"/>
          </p:nvPr>
        </p:nvSpPr>
        <p:spPr>
          <a:xfrm>
            <a:off x="457200" y="2187575"/>
            <a:ext cx="8229600" cy="4083050"/>
          </a:xfrm>
        </p:spPr>
        <p:txBody>
          <a:bodyPr/>
          <a:lstStyle/>
          <a:p>
            <a:pPr marL="533400" indent="-533400" eaLnBrk="1" hangingPunct="1">
              <a:spcBef>
                <a:spcPct val="0"/>
              </a:spcBef>
              <a:buClr>
                <a:srgbClr val="006699"/>
              </a:buClr>
              <a:buFont typeface="Wingdings" pitchFamily="2" charset="2"/>
              <a:buNone/>
              <a:defRPr/>
            </a:pPr>
            <a:r>
              <a:rPr lang="en-US" sz="2800" b="1" i="1" dirty="0"/>
              <a:t>  </a:t>
            </a:r>
            <a:r>
              <a:rPr lang="en-US" sz="2800" b="1" dirty="0">
                <a:latin typeface="Arial Unicode MS" pitchFamily="34" charset="-128"/>
              </a:rPr>
              <a:t>1)  Increase Competitive Edge</a:t>
            </a:r>
          </a:p>
          <a:p>
            <a:pPr marL="533400" indent="-533400" eaLnBrk="1" hangingPunct="1">
              <a:spcBef>
                <a:spcPct val="0"/>
              </a:spcBef>
              <a:buClr>
                <a:srgbClr val="006699"/>
              </a:buClr>
              <a:buFont typeface="Wingdings" pitchFamily="2" charset="2"/>
              <a:buNone/>
              <a:defRPr/>
            </a:pPr>
            <a:endParaRPr lang="en-US" sz="2800" b="1" dirty="0">
              <a:latin typeface="Arial Unicode MS" pitchFamily="34" charset="-128"/>
            </a:endParaRPr>
          </a:p>
          <a:p>
            <a:pPr marL="533400" indent="-533400" eaLnBrk="1" hangingPunct="1">
              <a:spcBef>
                <a:spcPct val="0"/>
              </a:spcBef>
              <a:buClr>
                <a:srgbClr val="006699"/>
              </a:buClr>
              <a:buFont typeface="Wingdings" pitchFamily="2" charset="2"/>
              <a:buNone/>
              <a:defRPr/>
            </a:pPr>
            <a:r>
              <a:rPr lang="en-US" sz="2800" b="1" dirty="0">
                <a:latin typeface="Arial Unicode MS" pitchFamily="34" charset="-128"/>
              </a:rPr>
              <a:t>  2)  Enhance Capabilities</a:t>
            </a:r>
          </a:p>
          <a:p>
            <a:pPr marL="533400" indent="-533400" eaLnBrk="1" hangingPunct="1">
              <a:spcBef>
                <a:spcPct val="0"/>
              </a:spcBef>
              <a:buClr>
                <a:srgbClr val="006699"/>
              </a:buClr>
              <a:buFont typeface="Wingdings" pitchFamily="2" charset="2"/>
              <a:buNone/>
              <a:defRPr/>
            </a:pPr>
            <a:endParaRPr lang="en-US" sz="2800" b="1" dirty="0">
              <a:latin typeface="Arial Unicode MS" pitchFamily="34" charset="-128"/>
            </a:endParaRPr>
          </a:p>
          <a:p>
            <a:pPr marL="533400" indent="-533400" eaLnBrk="1" hangingPunct="1">
              <a:spcBef>
                <a:spcPct val="0"/>
              </a:spcBef>
              <a:buClr>
                <a:srgbClr val="006699"/>
              </a:buClr>
              <a:buFont typeface="Wingdings" pitchFamily="2" charset="2"/>
              <a:buNone/>
              <a:defRPr/>
            </a:pPr>
            <a:r>
              <a:rPr lang="en-US" sz="2800" b="1" dirty="0">
                <a:latin typeface="Arial Unicode MS" pitchFamily="34" charset="-128"/>
              </a:rPr>
              <a:t>  3)  Diversify</a:t>
            </a:r>
          </a:p>
          <a:p>
            <a:pPr marL="533400" indent="-533400" eaLnBrk="1" hangingPunct="1">
              <a:spcBef>
                <a:spcPct val="0"/>
              </a:spcBef>
              <a:buClr>
                <a:srgbClr val="006699"/>
              </a:buClr>
              <a:buFont typeface="Wingdings" pitchFamily="2" charset="2"/>
              <a:buNone/>
              <a:defRPr/>
            </a:pPr>
            <a:endParaRPr lang="en-US" sz="2800" b="1" dirty="0">
              <a:latin typeface="Arial Unicode MS" pitchFamily="34" charset="-128"/>
            </a:endParaRPr>
          </a:p>
          <a:p>
            <a:pPr marL="533400" indent="-533400" eaLnBrk="1" hangingPunct="1">
              <a:spcBef>
                <a:spcPct val="0"/>
              </a:spcBef>
              <a:buClr>
                <a:srgbClr val="006699"/>
              </a:buClr>
              <a:buFont typeface="Wingdings" pitchFamily="2" charset="2"/>
              <a:buNone/>
              <a:defRPr/>
            </a:pPr>
            <a:r>
              <a:rPr lang="en-US" sz="2800" b="1" dirty="0">
                <a:latin typeface="Arial Unicode MS" pitchFamily="34" charset="-128"/>
              </a:rPr>
              <a:t>  4)  Compete with Large </a:t>
            </a:r>
            <a:r>
              <a:rPr lang="en-US" sz="2800" b="1" dirty="0" smtClean="0">
                <a:latin typeface="Arial Unicode MS" pitchFamily="34" charset="-128"/>
              </a:rPr>
              <a:t>Firms</a:t>
            </a:r>
          </a:p>
          <a:p>
            <a:pPr marL="533400" indent="-533400" eaLnBrk="1" hangingPunct="1">
              <a:spcBef>
                <a:spcPct val="0"/>
              </a:spcBef>
              <a:buClr>
                <a:srgbClr val="006699"/>
              </a:buClr>
              <a:buFont typeface="Wingdings" pitchFamily="2" charset="2"/>
              <a:buNone/>
              <a:defRPr/>
            </a:pPr>
            <a:endParaRPr lang="en-US" sz="2800" b="1" dirty="0">
              <a:latin typeface="Arial Unicode MS" pitchFamily="34" charset="-128"/>
            </a:endParaRPr>
          </a:p>
          <a:p>
            <a:pPr marL="533400" indent="-533400" eaLnBrk="1" hangingPunct="1">
              <a:spcBef>
                <a:spcPct val="0"/>
              </a:spcBef>
              <a:buClr>
                <a:srgbClr val="006699"/>
              </a:buClr>
              <a:buFont typeface="Wingdings" pitchFamily="2" charset="2"/>
              <a:buNone/>
              <a:defRPr/>
            </a:pPr>
            <a:r>
              <a:rPr lang="en-US" sz="2800" b="1" dirty="0" smtClean="0">
                <a:latin typeface="Arial Unicode MS" pitchFamily="34" charset="-128"/>
              </a:rPr>
              <a:t>  5)  Subcontract, team, joint venture</a:t>
            </a:r>
            <a:endParaRPr lang="en-US" sz="2800" b="1" dirty="0">
              <a:latin typeface="Arial Unicode MS" pitchFamily="34" charset="-128"/>
            </a:endParaRPr>
          </a:p>
        </p:txBody>
      </p:sp>
      <p:pic>
        <p:nvPicPr>
          <p:cNvPr id="90115" name="Picture 4" descr="BD06663_"/>
          <p:cNvPicPr>
            <a:picLocks noChangeAspect="1" noChangeArrowheads="1"/>
          </p:cNvPicPr>
          <p:nvPr/>
        </p:nvPicPr>
        <p:blipFill>
          <a:blip r:embed="rId3"/>
          <a:srcRect/>
          <a:stretch>
            <a:fillRect/>
          </a:stretch>
        </p:blipFill>
        <p:spPr bwMode="auto">
          <a:xfrm>
            <a:off x="6400800" y="4267200"/>
            <a:ext cx="2309813" cy="20034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PROPOSED CHANGES</a:t>
            </a:r>
            <a:endParaRPr lang="en-US" u="sng" dirty="0">
              <a:solidFill>
                <a:srgbClr val="FF0000"/>
              </a:solidFill>
            </a:endParaRPr>
          </a:p>
        </p:txBody>
      </p:sp>
      <p:sp>
        <p:nvSpPr>
          <p:cNvPr id="3" name="Content Placeholder 2"/>
          <p:cNvSpPr>
            <a:spLocks noGrp="1"/>
          </p:cNvSpPr>
          <p:nvPr>
            <p:ph idx="1"/>
          </p:nvPr>
        </p:nvSpPr>
        <p:spPr/>
        <p:txBody>
          <a:bodyPr/>
          <a:lstStyle/>
          <a:p>
            <a:pPr marL="0" indent="0" algn="just" eaLnBrk="1" hangingPunct="1">
              <a:buFont typeface="Wingdings" pitchFamily="2" charset="2"/>
              <a:buNone/>
              <a:defRPr/>
            </a:pPr>
            <a:r>
              <a:rPr lang="en-US" dirty="0" smtClean="0"/>
              <a:t>SBA has proposed to amend its regulations concerning mentor-protégé agreements to allow such arrangements for all programs under the small business umbrella.  The new regulation would apply to all preference programs and be similar to the 8(a) program requirements.   The proposed regulation was published in the Federal Register for comment.  It has not been finalized.</a:t>
            </a:r>
            <a:endParaRPr lang="en-US" dirty="0"/>
          </a:p>
        </p:txBody>
      </p:sp>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Rot="1" noChangeArrowheads="1"/>
          </p:cNvSpPr>
          <p:nvPr>
            <p:ph type="title"/>
          </p:nvPr>
        </p:nvSpPr>
        <p:spPr>
          <a:xfrm>
            <a:off x="0" y="0"/>
            <a:ext cx="9144000" cy="1181100"/>
          </a:xfrm>
        </p:spPr>
        <p:txBody>
          <a:bodyPr/>
          <a:lstStyle/>
          <a:p>
            <a:pPr algn="r" eaLnBrk="1" hangingPunct="1">
              <a:defRPr/>
            </a:pPr>
            <a:r>
              <a:rPr lang="en-US" sz="3600" i="1" u="sng" dirty="0">
                <a:solidFill>
                  <a:srgbClr val="CC0000"/>
                </a:solidFill>
              </a:rPr>
              <a:t>Prime Contractor Performance Requirements</a:t>
            </a:r>
            <a:br>
              <a:rPr lang="en-US" sz="3600" i="1" u="sng" dirty="0">
                <a:solidFill>
                  <a:srgbClr val="CC0000"/>
                </a:solidFill>
              </a:rPr>
            </a:br>
            <a:r>
              <a:rPr lang="en-US" sz="3600" i="1" dirty="0">
                <a:solidFill>
                  <a:srgbClr val="CC0000"/>
                </a:solidFill>
              </a:rPr>
              <a:t>(Limitations On Subcontracting) </a:t>
            </a:r>
            <a:r>
              <a:rPr lang="en-US" sz="2400" i="1" dirty="0" smtClean="0">
                <a:solidFill>
                  <a:srgbClr val="CC0000"/>
                </a:solidFill>
              </a:rPr>
              <a:t>(13 </a:t>
            </a:r>
            <a:r>
              <a:rPr lang="en-US" sz="2400" i="1" dirty="0">
                <a:solidFill>
                  <a:srgbClr val="CC0000"/>
                </a:solidFill>
              </a:rPr>
              <a:t>CFR 125.6)</a:t>
            </a:r>
          </a:p>
        </p:txBody>
      </p:sp>
      <p:sp>
        <p:nvSpPr>
          <p:cNvPr id="409603" name="Rectangle 3"/>
          <p:cNvSpPr>
            <a:spLocks noGrp="1" noChangeArrowheads="1"/>
          </p:cNvSpPr>
          <p:nvPr>
            <p:ph type="body" idx="1"/>
          </p:nvPr>
        </p:nvSpPr>
        <p:spPr>
          <a:xfrm>
            <a:off x="457200" y="1219200"/>
            <a:ext cx="8229600" cy="5486400"/>
          </a:xfrm>
        </p:spPr>
        <p:txBody>
          <a:bodyPr/>
          <a:lstStyle/>
          <a:p>
            <a:pPr eaLnBrk="1" hangingPunct="1">
              <a:lnSpc>
                <a:spcPct val="80000"/>
              </a:lnSpc>
              <a:defRPr/>
            </a:pPr>
            <a:r>
              <a:rPr lang="en-US" sz="1800" dirty="0">
                <a:latin typeface="Arial Unicode MS" pitchFamily="34" charset="-128"/>
              </a:rPr>
              <a:t>In order to be awarded a full or partial small business set-aside contract, 8(a) contract, </a:t>
            </a:r>
            <a:r>
              <a:rPr lang="en-US" sz="1800" dirty="0" smtClean="0">
                <a:latin typeface="Arial Unicode MS" pitchFamily="34" charset="-128"/>
              </a:rPr>
              <a:t>or other small business preference , </a:t>
            </a:r>
            <a:r>
              <a:rPr lang="en-US" sz="1800" dirty="0">
                <a:latin typeface="Arial Unicode MS" pitchFamily="34" charset="-128"/>
              </a:rPr>
              <a:t>a small business concern must:</a:t>
            </a:r>
          </a:p>
          <a:p>
            <a:pPr eaLnBrk="1" hangingPunct="1">
              <a:lnSpc>
                <a:spcPct val="80000"/>
              </a:lnSpc>
              <a:buFont typeface="Wingdings" pitchFamily="2" charset="2"/>
              <a:buNone/>
              <a:defRPr/>
            </a:pPr>
            <a:endParaRPr lang="en-US" sz="1800" dirty="0">
              <a:latin typeface="Arial Unicode MS" pitchFamily="34" charset="-128"/>
            </a:endParaRPr>
          </a:p>
          <a:p>
            <a:pPr lvl="1" eaLnBrk="1" hangingPunct="1">
              <a:lnSpc>
                <a:spcPct val="80000"/>
              </a:lnSpc>
              <a:defRPr/>
            </a:pPr>
            <a:r>
              <a:rPr lang="en-US" sz="1600" dirty="0">
                <a:latin typeface="Arial Unicode MS" pitchFamily="34" charset="-128"/>
              </a:rPr>
              <a:t>In the case of a contract for services (except construction), perform at least 50 percent of the </a:t>
            </a:r>
            <a:r>
              <a:rPr lang="en-US" sz="1600" i="1" dirty="0">
                <a:latin typeface="Arial Unicode MS" pitchFamily="34" charset="-128"/>
              </a:rPr>
              <a:t>cost incurred for personnel</a:t>
            </a:r>
            <a:r>
              <a:rPr lang="en-US" sz="1600" dirty="0">
                <a:latin typeface="Arial Unicode MS" pitchFamily="34" charset="-128"/>
              </a:rPr>
              <a:t> with its own </a:t>
            </a:r>
            <a:r>
              <a:rPr lang="en-US" sz="1600" dirty="0" smtClean="0">
                <a:latin typeface="Arial Unicode MS" pitchFamily="34" charset="-128"/>
              </a:rPr>
              <a:t>employees </a:t>
            </a:r>
            <a:endParaRPr lang="en-US" sz="1600" dirty="0">
              <a:latin typeface="Arial Unicode MS" pitchFamily="34" charset="-128"/>
            </a:endParaRPr>
          </a:p>
          <a:p>
            <a:pPr lvl="1" eaLnBrk="1" hangingPunct="1">
              <a:lnSpc>
                <a:spcPct val="80000"/>
              </a:lnSpc>
              <a:buFont typeface="Wingdings" pitchFamily="2" charset="2"/>
              <a:buNone/>
              <a:defRPr/>
            </a:pPr>
            <a:endParaRPr lang="en-US" sz="1600" dirty="0">
              <a:latin typeface="Arial Unicode MS" pitchFamily="34" charset="-128"/>
            </a:endParaRPr>
          </a:p>
          <a:p>
            <a:pPr lvl="1" eaLnBrk="1" hangingPunct="1">
              <a:lnSpc>
                <a:spcPct val="80000"/>
              </a:lnSpc>
              <a:defRPr/>
            </a:pPr>
            <a:r>
              <a:rPr lang="en-US" sz="1600" dirty="0">
                <a:latin typeface="Arial Unicode MS" pitchFamily="34" charset="-128"/>
              </a:rPr>
              <a:t>In the case of a contract for supplies or products (</a:t>
            </a:r>
            <a:r>
              <a:rPr lang="en-US" sz="1600" b="1" dirty="0">
                <a:latin typeface="Arial Unicode MS" pitchFamily="34" charset="-128"/>
              </a:rPr>
              <a:t>other than procurement from a non-manufacturer of such supplies or products), </a:t>
            </a:r>
            <a:r>
              <a:rPr lang="en-US" sz="1600" dirty="0">
                <a:latin typeface="Arial Unicode MS" pitchFamily="34" charset="-128"/>
              </a:rPr>
              <a:t>perform at least 50 percent of the cost of manufacturing the supplies or products (not including the cost of materials)</a:t>
            </a:r>
          </a:p>
          <a:p>
            <a:pPr lvl="1" eaLnBrk="1" hangingPunct="1">
              <a:lnSpc>
                <a:spcPct val="80000"/>
              </a:lnSpc>
              <a:buFont typeface="Wingdings" pitchFamily="2" charset="2"/>
              <a:buNone/>
              <a:defRPr/>
            </a:pPr>
            <a:endParaRPr lang="en-US" sz="1600" dirty="0">
              <a:latin typeface="Arial Unicode MS" pitchFamily="34" charset="-128"/>
            </a:endParaRPr>
          </a:p>
          <a:p>
            <a:pPr lvl="1" eaLnBrk="1" hangingPunct="1">
              <a:lnSpc>
                <a:spcPct val="80000"/>
              </a:lnSpc>
              <a:defRPr/>
            </a:pPr>
            <a:r>
              <a:rPr lang="en-US" sz="1600" dirty="0">
                <a:latin typeface="Arial Unicode MS" pitchFamily="34" charset="-128"/>
              </a:rPr>
              <a:t>In the case of a contract for general construction, perform at least 15 percent of the cost of the contract with its own employees (not including cost of materials</a:t>
            </a:r>
            <a:r>
              <a:rPr lang="en-US" sz="1600" dirty="0" smtClean="0">
                <a:latin typeface="Arial Unicode MS" pitchFamily="34" charset="-128"/>
              </a:rPr>
              <a:t>)</a:t>
            </a:r>
          </a:p>
          <a:p>
            <a:pPr lvl="1" eaLnBrk="1" hangingPunct="1">
              <a:lnSpc>
                <a:spcPct val="80000"/>
              </a:lnSpc>
              <a:defRPr/>
            </a:pPr>
            <a:endParaRPr lang="en-US" sz="1600" dirty="0">
              <a:latin typeface="Arial Unicode MS" pitchFamily="34" charset="-128"/>
            </a:endParaRPr>
          </a:p>
          <a:p>
            <a:pPr lvl="1" eaLnBrk="1" hangingPunct="1">
              <a:lnSpc>
                <a:spcPct val="80000"/>
              </a:lnSpc>
              <a:defRPr/>
            </a:pPr>
            <a:r>
              <a:rPr lang="en-US" sz="1600" dirty="0">
                <a:latin typeface="Arial Unicode MS" pitchFamily="34" charset="-128"/>
              </a:rPr>
              <a:t>In the case of a contract for construction by special trade contractors, perform at least 25 percent of the cost of the contract with its own employees (not including cost of materials)</a:t>
            </a:r>
          </a:p>
          <a:p>
            <a:pPr lvl="1" eaLnBrk="1" hangingPunct="1">
              <a:lnSpc>
                <a:spcPct val="80000"/>
              </a:lnSpc>
              <a:defRPr/>
            </a:pPr>
            <a:endParaRPr lang="en-US" sz="1600" dirty="0" smtClean="0">
              <a:latin typeface="Arial Unicode MS" pitchFamily="34" charset="-128"/>
            </a:endParaRPr>
          </a:p>
          <a:p>
            <a:pPr marL="457200" lvl="1" indent="0" eaLnBrk="1" hangingPunct="1">
              <a:lnSpc>
                <a:spcPct val="80000"/>
              </a:lnSpc>
              <a:buFont typeface="Wingdings" pitchFamily="2" charset="2"/>
              <a:buNone/>
              <a:defRPr/>
            </a:pPr>
            <a:endParaRPr lang="en-US" sz="1600" dirty="0">
              <a:latin typeface="Arial Unicode MS" pitchFamily="34" charset="-128"/>
            </a:endParaRPr>
          </a:p>
          <a:p>
            <a:pPr lvl="1" eaLnBrk="1" hangingPunct="1">
              <a:lnSpc>
                <a:spcPct val="80000"/>
              </a:lnSpc>
              <a:buFont typeface="Wingdings" pitchFamily="2" charset="2"/>
              <a:buNone/>
              <a:defRPr/>
            </a:pPr>
            <a:r>
              <a:rPr lang="en-US" sz="1200" dirty="0">
                <a:latin typeface="Arial Unicode MS" pitchFamily="34" charset="-128"/>
              </a:rPr>
              <a:t>An </a:t>
            </a:r>
            <a:r>
              <a:rPr lang="en-US" sz="1200" b="1" dirty="0">
                <a:latin typeface="Arial Unicode MS" pitchFamily="34" charset="-128"/>
              </a:rPr>
              <a:t>SDVOSB</a:t>
            </a:r>
            <a:r>
              <a:rPr lang="en-US" sz="1200" dirty="0">
                <a:latin typeface="Arial Unicode MS" pitchFamily="34" charset="-128"/>
              </a:rPr>
              <a:t> – same percentages apply, </a:t>
            </a:r>
            <a:r>
              <a:rPr lang="en-US" sz="1200" i="1" dirty="0">
                <a:latin typeface="Arial Unicode MS" pitchFamily="34" charset="-128"/>
              </a:rPr>
              <a:t>except</a:t>
            </a:r>
            <a:r>
              <a:rPr lang="en-US" sz="1200" dirty="0">
                <a:latin typeface="Arial Unicode MS" pitchFamily="34" charset="-128"/>
              </a:rPr>
              <a:t> percentages may be met by the SDVOSB prime contractor or the employees of other SDVOSB’s.</a:t>
            </a:r>
          </a:p>
          <a:p>
            <a:pPr lvl="1" eaLnBrk="1" hangingPunct="1">
              <a:lnSpc>
                <a:spcPct val="80000"/>
              </a:lnSpc>
              <a:buFont typeface="Wingdings" pitchFamily="2" charset="2"/>
              <a:buNone/>
              <a:defRPr/>
            </a:pPr>
            <a:endParaRPr lang="en-US" sz="1200" dirty="0">
              <a:latin typeface="Arial Unicode MS" pitchFamily="34" charset="-128"/>
            </a:endParaRPr>
          </a:p>
          <a:p>
            <a:pPr lvl="1" eaLnBrk="1" hangingPunct="1">
              <a:lnSpc>
                <a:spcPct val="80000"/>
              </a:lnSpc>
              <a:buFont typeface="Wingdings" pitchFamily="2" charset="2"/>
              <a:buNone/>
              <a:defRPr/>
            </a:pPr>
            <a:r>
              <a:rPr lang="en-US" sz="1200" dirty="0">
                <a:latin typeface="Arial Unicode MS" pitchFamily="34" charset="-128"/>
              </a:rPr>
              <a:t>A </a:t>
            </a:r>
            <a:r>
              <a:rPr lang="en-US" sz="1200" b="1" dirty="0" err="1">
                <a:latin typeface="Arial Unicode MS" pitchFamily="34" charset="-128"/>
              </a:rPr>
              <a:t>HUBZone</a:t>
            </a:r>
            <a:r>
              <a:rPr lang="en-US" sz="1200" dirty="0">
                <a:latin typeface="Arial Unicode MS" pitchFamily="34" charset="-128"/>
              </a:rPr>
              <a:t> small business – same percentages; however, service and manufacturing percentages may be met by one or more qualified </a:t>
            </a:r>
            <a:r>
              <a:rPr lang="en-US" sz="1200" dirty="0" err="1">
                <a:latin typeface="Arial Unicode MS" pitchFamily="34" charset="-128"/>
              </a:rPr>
              <a:t>HUBZone</a:t>
            </a:r>
            <a:r>
              <a:rPr lang="en-US" sz="1200" dirty="0">
                <a:latin typeface="Arial Unicode MS" pitchFamily="34" charset="-128"/>
              </a:rPr>
              <a:t> small businesses</a:t>
            </a:r>
            <a:r>
              <a:rPr lang="en-US" sz="1200" dirty="0" smtClean="0">
                <a:latin typeface="Arial Unicode MS" pitchFamily="34" charset="-128"/>
              </a:rPr>
              <a:t>.</a:t>
            </a:r>
          </a:p>
        </p:txBody>
      </p:sp>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i="1" u="sng" dirty="0" smtClean="0">
                <a:solidFill>
                  <a:srgbClr val="FF0000"/>
                </a:solidFill>
              </a:rPr>
              <a:t>NEW LIMITATIONS</a:t>
            </a:r>
            <a:endParaRPr lang="en-US" i="1" u="sng" dirty="0">
              <a:solidFill>
                <a:srgbClr val="FF0000"/>
              </a:solidFill>
            </a:endParaRPr>
          </a:p>
        </p:txBody>
      </p:sp>
      <p:sp>
        <p:nvSpPr>
          <p:cNvPr id="3" name="Content Placeholder 2"/>
          <p:cNvSpPr>
            <a:spLocks noGrp="1"/>
          </p:cNvSpPr>
          <p:nvPr>
            <p:ph idx="1"/>
          </p:nvPr>
        </p:nvSpPr>
        <p:spPr>
          <a:xfrm>
            <a:off x="457200" y="1417638"/>
            <a:ext cx="8229600" cy="4708525"/>
          </a:xfrm>
        </p:spPr>
        <p:txBody>
          <a:bodyPr/>
          <a:lstStyle/>
          <a:p>
            <a:pPr marL="0" indent="0" eaLnBrk="1" hangingPunct="1">
              <a:buFont typeface="Wingdings" pitchFamily="2" charset="2"/>
              <a:buNone/>
              <a:defRPr/>
            </a:pPr>
            <a:r>
              <a:rPr lang="en-US" sz="2000" dirty="0" smtClean="0"/>
              <a:t>In early 2013, Congress amended the statute to simplify the limitations on subcontracting; </a:t>
            </a:r>
            <a:r>
              <a:rPr lang="en-US" sz="2000" dirty="0"/>
              <a:t> </a:t>
            </a:r>
            <a:r>
              <a:rPr lang="en-US" sz="2000" dirty="0" smtClean="0"/>
              <a:t>the new FAR clauses provide:</a:t>
            </a:r>
          </a:p>
          <a:p>
            <a:pPr marL="0" indent="0" eaLnBrk="1" hangingPunct="1">
              <a:buFont typeface="Wingdings" pitchFamily="2" charset="2"/>
              <a:buNone/>
              <a:defRPr/>
            </a:pPr>
            <a:r>
              <a:rPr lang="en-US" sz="2000" dirty="0"/>
              <a:t>	</a:t>
            </a:r>
            <a:r>
              <a:rPr lang="en-US" sz="2000" dirty="0" smtClean="0"/>
              <a:t>Services:  “…</a:t>
            </a:r>
            <a:r>
              <a:rPr lang="en-US" sz="2000" i="1" dirty="0" smtClean="0"/>
              <a:t>may not expend more than 50 percent of the amount paid to the concern under the contract”</a:t>
            </a:r>
          </a:p>
          <a:p>
            <a:pPr marL="0" indent="0" eaLnBrk="1" hangingPunct="1">
              <a:buFont typeface="Wingdings" pitchFamily="2" charset="2"/>
              <a:buNone/>
              <a:defRPr/>
            </a:pPr>
            <a:r>
              <a:rPr lang="en-US" sz="2000" i="1" dirty="0" smtClean="0"/>
              <a:t>	</a:t>
            </a:r>
            <a:r>
              <a:rPr lang="en-US" sz="2000" dirty="0" smtClean="0"/>
              <a:t>Supplies:  </a:t>
            </a:r>
            <a:r>
              <a:rPr lang="en-US" sz="2000" i="1" dirty="0" smtClean="0"/>
              <a:t>“…may not expend on subcontractors more than 50 percent of the amount, less the cost of materials, paid to the concern under the contract”</a:t>
            </a:r>
          </a:p>
          <a:p>
            <a:pPr marL="0" indent="0" eaLnBrk="1" hangingPunct="1">
              <a:buFont typeface="Wingdings" pitchFamily="2" charset="2"/>
              <a:buNone/>
              <a:defRPr/>
            </a:pPr>
            <a:r>
              <a:rPr lang="en-US" sz="2000" i="1" dirty="0"/>
              <a:t>	</a:t>
            </a:r>
            <a:r>
              <a:rPr lang="en-US" sz="2000" dirty="0" smtClean="0"/>
              <a:t>Construction:  Same percentages – cost of contract excluding material</a:t>
            </a:r>
          </a:p>
          <a:p>
            <a:pPr marL="0" indent="0" eaLnBrk="1" hangingPunct="1">
              <a:buFont typeface="Wingdings" pitchFamily="2" charset="2"/>
              <a:buNone/>
              <a:defRPr/>
            </a:pPr>
            <a:endParaRPr lang="en-US" sz="2000" i="1" dirty="0"/>
          </a:p>
          <a:p>
            <a:pPr marL="0" indent="0" eaLnBrk="1" hangingPunct="1">
              <a:buFont typeface="Wingdings" pitchFamily="2" charset="2"/>
              <a:buNone/>
              <a:defRPr/>
            </a:pPr>
            <a:r>
              <a:rPr lang="en-US" sz="2000" dirty="0" smtClean="0"/>
              <a:t> “</a:t>
            </a:r>
            <a:r>
              <a:rPr lang="en-US" sz="2000" u="sng" dirty="0" smtClean="0"/>
              <a:t>S</a:t>
            </a:r>
            <a:r>
              <a:rPr lang="en-US" sz="2000" i="1" u="sng" dirty="0" smtClean="0"/>
              <a:t>imilarly situated entities</a:t>
            </a:r>
            <a:r>
              <a:rPr lang="en-US" sz="2000" dirty="0" smtClean="0"/>
              <a:t>” are </a:t>
            </a:r>
            <a:r>
              <a:rPr lang="en-US" sz="2000" u="sng" dirty="0" smtClean="0"/>
              <a:t>not</a:t>
            </a:r>
            <a:r>
              <a:rPr lang="en-US" sz="2000" dirty="0" smtClean="0"/>
              <a:t> to be considered subcontractors when applying the limitations.</a:t>
            </a:r>
          </a:p>
          <a:p>
            <a:pPr marL="0" indent="0" eaLnBrk="1" hangingPunct="1">
              <a:buFont typeface="Wingdings" pitchFamily="2" charset="2"/>
              <a:buNone/>
              <a:defRPr/>
            </a:pPr>
            <a:endParaRPr lang="en-US" sz="2000" dirty="0" smtClean="0"/>
          </a:p>
          <a:p>
            <a:pPr marL="0" indent="0" eaLnBrk="1" hangingPunct="1">
              <a:buFont typeface="Wingdings" pitchFamily="2" charset="2"/>
              <a:buNone/>
              <a:defRPr/>
            </a:pPr>
            <a:r>
              <a:rPr lang="en-US" sz="1600" dirty="0" smtClean="0"/>
              <a:t>Penalties for non-compliance.  Many problems with interpretation, responsibilities, administration, enforcement, baseline (final amount, task orders, IDIQ contracts, etc.).  These issues are still being resolved.</a:t>
            </a:r>
            <a:endParaRPr lang="en-US" sz="1600" dirty="0"/>
          </a:p>
        </p:txBody>
      </p:sp>
    </p:spTree>
  </p:cSld>
  <p:clrMapOvr>
    <a:masterClrMapping/>
  </p:clrMapOvr>
  <p:transition spd="slow">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Rot="1" noChangeArrowheads="1"/>
          </p:cNvSpPr>
          <p:nvPr>
            <p:ph type="title"/>
          </p:nvPr>
        </p:nvSpPr>
        <p:spPr>
          <a:xfrm>
            <a:off x="0" y="714375"/>
            <a:ext cx="8229600" cy="1143000"/>
          </a:xfrm>
        </p:spPr>
        <p:txBody>
          <a:bodyPr/>
          <a:lstStyle/>
          <a:p>
            <a:pPr algn="r" eaLnBrk="1" hangingPunct="1">
              <a:defRPr/>
            </a:pPr>
            <a:r>
              <a:rPr lang="en-US" u="sng" dirty="0">
                <a:solidFill>
                  <a:srgbClr val="CC0000"/>
                </a:solidFill>
              </a:rPr>
              <a:t>Supply of Manufactured Products   </a:t>
            </a:r>
            <a:r>
              <a:rPr lang="en-US" i="1" dirty="0">
                <a:solidFill>
                  <a:srgbClr val="CC0000"/>
                </a:solidFill>
              </a:rPr>
              <a:t>(13 </a:t>
            </a:r>
            <a:r>
              <a:rPr lang="en-US" i="1" dirty="0" smtClean="0">
                <a:solidFill>
                  <a:srgbClr val="CC0000"/>
                </a:solidFill>
              </a:rPr>
              <a:t>CFR 121.406</a:t>
            </a:r>
            <a:r>
              <a:rPr lang="en-US" i="1" dirty="0">
                <a:solidFill>
                  <a:srgbClr val="CC0000"/>
                </a:solidFill>
              </a:rPr>
              <a:t>)</a:t>
            </a:r>
          </a:p>
        </p:txBody>
      </p:sp>
      <p:sp>
        <p:nvSpPr>
          <p:cNvPr id="411651" name="Rectangle 3"/>
          <p:cNvSpPr>
            <a:spLocks noGrp="1" noChangeArrowheads="1"/>
          </p:cNvSpPr>
          <p:nvPr>
            <p:ph type="body" idx="1"/>
          </p:nvPr>
        </p:nvSpPr>
        <p:spPr>
          <a:xfrm>
            <a:off x="457200" y="2819400"/>
            <a:ext cx="8229600" cy="3429000"/>
          </a:xfrm>
        </p:spPr>
        <p:txBody>
          <a:bodyPr/>
          <a:lstStyle/>
          <a:p>
            <a:pPr marL="0" indent="0" eaLnBrk="1" hangingPunct="1">
              <a:buFont typeface="Wingdings" pitchFamily="2" charset="2"/>
              <a:buNone/>
              <a:defRPr/>
            </a:pPr>
            <a:r>
              <a:rPr lang="en-US" sz="2800" dirty="0">
                <a:latin typeface="Arial Unicode MS" pitchFamily="34" charset="-128"/>
              </a:rPr>
              <a:t>On a small business set-aside or </a:t>
            </a:r>
            <a:r>
              <a:rPr lang="en-US" sz="2800" dirty="0" smtClean="0">
                <a:latin typeface="Arial Unicode MS" pitchFamily="34" charset="-128"/>
              </a:rPr>
              <a:t>other preference </a:t>
            </a:r>
            <a:r>
              <a:rPr lang="en-US" sz="2800" dirty="0">
                <a:latin typeface="Arial Unicode MS" pitchFamily="34" charset="-128"/>
              </a:rPr>
              <a:t>contract, a small business must </a:t>
            </a:r>
            <a:r>
              <a:rPr lang="en-US" sz="2800" dirty="0" smtClean="0">
                <a:latin typeface="Arial Unicode MS" pitchFamily="34" charset="-128"/>
              </a:rPr>
              <a:t>–</a:t>
            </a:r>
          </a:p>
          <a:p>
            <a:pPr marL="0" indent="0" eaLnBrk="1" hangingPunct="1">
              <a:buFont typeface="Wingdings" pitchFamily="2" charset="2"/>
              <a:buNone/>
              <a:defRPr/>
            </a:pPr>
            <a:endParaRPr lang="en-US" sz="2800" dirty="0">
              <a:latin typeface="Arial Unicode MS" pitchFamily="34" charset="-128"/>
            </a:endParaRPr>
          </a:p>
          <a:p>
            <a:pPr lvl="1" eaLnBrk="1" hangingPunct="1">
              <a:defRPr/>
            </a:pPr>
            <a:r>
              <a:rPr lang="en-US" sz="2400" dirty="0">
                <a:latin typeface="Arial Unicode MS" pitchFamily="34" charset="-128"/>
              </a:rPr>
              <a:t>Be the manufacturer of the end item being procured (end item must be manufactured in the U.S), or </a:t>
            </a:r>
            <a:r>
              <a:rPr lang="en-US" sz="2400" dirty="0" smtClean="0">
                <a:latin typeface="Arial Unicode MS" pitchFamily="34" charset="-128"/>
              </a:rPr>
              <a:t>–</a:t>
            </a:r>
          </a:p>
          <a:p>
            <a:pPr marL="457200" lvl="1" indent="0" eaLnBrk="1" hangingPunct="1">
              <a:buFont typeface="Wingdings" pitchFamily="2" charset="2"/>
              <a:buNone/>
              <a:defRPr/>
            </a:pPr>
            <a:endParaRPr lang="en-US" sz="2400" dirty="0">
              <a:latin typeface="Arial Unicode MS" pitchFamily="34" charset="-128"/>
            </a:endParaRPr>
          </a:p>
          <a:p>
            <a:pPr lvl="1" eaLnBrk="1" hangingPunct="1">
              <a:defRPr/>
            </a:pPr>
            <a:r>
              <a:rPr lang="en-US" sz="2400" dirty="0">
                <a:latin typeface="Arial Unicode MS" pitchFamily="34" charset="-128"/>
              </a:rPr>
              <a:t>Qualify as a non-manufacturer, kit assembler, or supplier under Simplified Acquisition Procedures.</a:t>
            </a:r>
          </a:p>
        </p:txBody>
      </p:sp>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Rot="1" noChangeArrowheads="1"/>
          </p:cNvSpPr>
          <p:nvPr>
            <p:ph type="title"/>
          </p:nvPr>
        </p:nvSpPr>
        <p:spPr>
          <a:xfrm>
            <a:off x="2524125" y="350838"/>
            <a:ext cx="5705475" cy="1143000"/>
          </a:xfrm>
        </p:spPr>
        <p:txBody>
          <a:bodyPr/>
          <a:lstStyle/>
          <a:p>
            <a:pPr algn="r" eaLnBrk="1" hangingPunct="1">
              <a:defRPr/>
            </a:pPr>
            <a:r>
              <a:rPr lang="en-US" sz="5400" i="1">
                <a:solidFill>
                  <a:srgbClr val="CC0000"/>
                </a:solidFill>
              </a:rPr>
              <a:t>Non-Manufacturer</a:t>
            </a:r>
          </a:p>
        </p:txBody>
      </p:sp>
      <p:sp>
        <p:nvSpPr>
          <p:cNvPr id="413699" name="Rectangle 3"/>
          <p:cNvSpPr>
            <a:spLocks noGrp="1" noChangeArrowheads="1"/>
          </p:cNvSpPr>
          <p:nvPr>
            <p:ph type="body" idx="1"/>
          </p:nvPr>
        </p:nvSpPr>
        <p:spPr>
          <a:xfrm>
            <a:off x="457200" y="1600200"/>
            <a:ext cx="8229600" cy="5029200"/>
          </a:xfrm>
        </p:spPr>
        <p:txBody>
          <a:bodyPr/>
          <a:lstStyle/>
          <a:p>
            <a:pPr eaLnBrk="1" hangingPunct="1">
              <a:lnSpc>
                <a:spcPct val="90000"/>
              </a:lnSpc>
              <a:defRPr/>
            </a:pPr>
            <a:r>
              <a:rPr lang="en-US" sz="2800" dirty="0">
                <a:latin typeface="Arial Unicode MS" pitchFamily="34" charset="-128"/>
              </a:rPr>
              <a:t>Does not exceed 500 employees</a:t>
            </a:r>
          </a:p>
          <a:p>
            <a:pPr eaLnBrk="1" hangingPunct="1">
              <a:lnSpc>
                <a:spcPct val="90000"/>
              </a:lnSpc>
              <a:defRPr/>
            </a:pPr>
            <a:r>
              <a:rPr lang="en-US" sz="2800" dirty="0">
                <a:latin typeface="Arial Unicode MS" pitchFamily="34" charset="-128"/>
              </a:rPr>
              <a:t>Is primarily engaged in retail or wholesale trade and normally sells type of item being supplied</a:t>
            </a:r>
          </a:p>
          <a:p>
            <a:pPr eaLnBrk="1" hangingPunct="1">
              <a:lnSpc>
                <a:spcPct val="90000"/>
              </a:lnSpc>
              <a:defRPr/>
            </a:pPr>
            <a:r>
              <a:rPr lang="en-US" sz="2800" dirty="0">
                <a:latin typeface="Arial Unicode MS" pitchFamily="34" charset="-128"/>
              </a:rPr>
              <a:t>Will supply the end item of a small business manufacturer or processor made in the United States (unless a waiver has been granted by SBA</a:t>
            </a:r>
            <a:r>
              <a:rPr lang="en-US" sz="2800" dirty="0" smtClean="0">
                <a:latin typeface="Arial Unicode MS" pitchFamily="34" charset="-128"/>
              </a:rPr>
              <a:t>)</a:t>
            </a:r>
          </a:p>
          <a:p>
            <a:pPr eaLnBrk="1" hangingPunct="1">
              <a:lnSpc>
                <a:spcPct val="90000"/>
              </a:lnSpc>
              <a:defRPr/>
            </a:pPr>
            <a:r>
              <a:rPr lang="en-US" sz="2800" dirty="0" smtClean="0">
                <a:latin typeface="Arial Unicode MS" pitchFamily="34" charset="-128"/>
              </a:rPr>
              <a:t>EXCEPTIONS: </a:t>
            </a:r>
            <a:r>
              <a:rPr lang="en-US" sz="1800" dirty="0" smtClean="0">
                <a:latin typeface="Arial Unicode MS" pitchFamily="34" charset="-128"/>
              </a:rPr>
              <a:t>Processed under Simplified Acquisition procedures; waiver issued by SBA.</a:t>
            </a:r>
          </a:p>
          <a:p>
            <a:pPr marL="0" indent="0" eaLnBrk="1" hangingPunct="1">
              <a:lnSpc>
                <a:spcPct val="90000"/>
              </a:lnSpc>
              <a:buFont typeface="Wingdings" pitchFamily="2" charset="2"/>
              <a:buNone/>
              <a:defRPr/>
            </a:pPr>
            <a:endParaRPr lang="en-US" sz="2800" dirty="0">
              <a:latin typeface="Arial Unicode MS" pitchFamily="34" charset="-128"/>
            </a:endParaRPr>
          </a:p>
          <a:p>
            <a:pPr eaLnBrk="1" hangingPunct="1">
              <a:lnSpc>
                <a:spcPct val="90000"/>
              </a:lnSpc>
              <a:defRPr/>
            </a:pPr>
            <a:r>
              <a:rPr lang="en-US" sz="1800" b="1" i="1" dirty="0">
                <a:latin typeface="Arial Unicode MS" pitchFamily="34" charset="-128"/>
              </a:rPr>
              <a:t>NOTE:  THERE ARE NO WAIVERS TO THE NON-MANUFACTURING RULE FOR HUBZONE CONTRACTS (13 CFR 126.601(e)(1))</a:t>
            </a:r>
          </a:p>
        </p:txBody>
      </p:sp>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rrowheads="1"/>
          </p:cNvSpPr>
          <p:nvPr>
            <p:ph type="title"/>
          </p:nvPr>
        </p:nvSpPr>
        <p:spPr>
          <a:xfrm>
            <a:off x="3829050" y="350838"/>
            <a:ext cx="4362450" cy="1143000"/>
          </a:xfrm>
        </p:spPr>
        <p:txBody>
          <a:bodyPr/>
          <a:lstStyle/>
          <a:p>
            <a:pPr algn="r" eaLnBrk="1" hangingPunct="1">
              <a:defRPr/>
            </a:pPr>
            <a:r>
              <a:rPr lang="en-US" sz="5400" i="1">
                <a:solidFill>
                  <a:srgbClr val="CC0000"/>
                </a:solidFill>
              </a:rPr>
              <a:t>Kit Assembler</a:t>
            </a:r>
          </a:p>
        </p:txBody>
      </p:sp>
      <p:sp>
        <p:nvSpPr>
          <p:cNvPr id="415747" name="Rectangle 3"/>
          <p:cNvSpPr>
            <a:spLocks noGrp="1" noChangeArrowheads="1"/>
          </p:cNvSpPr>
          <p:nvPr>
            <p:ph type="body" idx="1"/>
          </p:nvPr>
        </p:nvSpPr>
        <p:spPr/>
        <p:txBody>
          <a:bodyPr/>
          <a:lstStyle/>
          <a:p>
            <a:pPr eaLnBrk="1" hangingPunct="1">
              <a:lnSpc>
                <a:spcPct val="80000"/>
              </a:lnSpc>
              <a:defRPr/>
            </a:pPr>
            <a:r>
              <a:rPr lang="en-US" sz="2400" dirty="0">
                <a:latin typeface="Arial Unicode MS" pitchFamily="34" charset="-128"/>
              </a:rPr>
              <a:t>Where the manufactured item is a kit of supplies or other goods provided for a special purpose, the small business </a:t>
            </a:r>
            <a:r>
              <a:rPr lang="en-US" sz="2400" dirty="0" err="1">
                <a:latin typeface="Arial Unicode MS" pitchFamily="34" charset="-128"/>
              </a:rPr>
              <a:t>offeror</a:t>
            </a:r>
            <a:r>
              <a:rPr lang="en-US" sz="2400" dirty="0">
                <a:latin typeface="Arial Unicode MS" pitchFamily="34" charset="-128"/>
              </a:rPr>
              <a:t> must </a:t>
            </a:r>
            <a:r>
              <a:rPr lang="en-US" sz="2400" dirty="0" smtClean="0">
                <a:latin typeface="Arial Unicode MS" pitchFamily="34" charset="-128"/>
              </a:rPr>
              <a:t>–</a:t>
            </a:r>
          </a:p>
          <a:p>
            <a:pPr eaLnBrk="1" hangingPunct="1">
              <a:lnSpc>
                <a:spcPct val="80000"/>
              </a:lnSpc>
              <a:defRPr/>
            </a:pPr>
            <a:endParaRPr lang="en-US" sz="2400" dirty="0">
              <a:latin typeface="Arial Unicode MS" pitchFamily="34" charset="-128"/>
            </a:endParaRPr>
          </a:p>
          <a:p>
            <a:pPr lvl="1" eaLnBrk="1" hangingPunct="1">
              <a:lnSpc>
                <a:spcPct val="80000"/>
              </a:lnSpc>
              <a:defRPr/>
            </a:pPr>
            <a:r>
              <a:rPr lang="en-US" sz="2000" dirty="0">
                <a:latin typeface="Arial Unicode MS" pitchFamily="34" charset="-128"/>
              </a:rPr>
              <a:t>Have fewer than 500 employees, AND</a:t>
            </a:r>
          </a:p>
          <a:p>
            <a:pPr lvl="1" eaLnBrk="1" hangingPunct="1">
              <a:lnSpc>
                <a:spcPct val="80000"/>
              </a:lnSpc>
              <a:defRPr/>
            </a:pPr>
            <a:endParaRPr lang="en-US" sz="2000" dirty="0">
              <a:latin typeface="Arial Unicode MS" pitchFamily="34" charset="-128"/>
            </a:endParaRPr>
          </a:p>
          <a:p>
            <a:pPr lvl="1" eaLnBrk="1" hangingPunct="1">
              <a:lnSpc>
                <a:spcPct val="80000"/>
              </a:lnSpc>
              <a:defRPr/>
            </a:pPr>
            <a:r>
              <a:rPr lang="en-US" sz="2000" dirty="0">
                <a:latin typeface="Arial Unicode MS" pitchFamily="34" charset="-128"/>
              </a:rPr>
              <a:t>50 percent of the total value of the components of the kit must be manufactured by U.S. small businesses under the size standard for the applicable NAICS code</a:t>
            </a:r>
          </a:p>
          <a:p>
            <a:pPr lvl="1" eaLnBrk="1" hangingPunct="1">
              <a:lnSpc>
                <a:spcPct val="80000"/>
              </a:lnSpc>
              <a:defRPr/>
            </a:pPr>
            <a:endParaRPr lang="en-US" sz="2000" dirty="0">
              <a:latin typeface="Arial Unicode MS" pitchFamily="34" charset="-128"/>
            </a:endParaRPr>
          </a:p>
          <a:p>
            <a:pPr lvl="1" eaLnBrk="1" hangingPunct="1">
              <a:lnSpc>
                <a:spcPct val="80000"/>
              </a:lnSpc>
              <a:defRPr/>
            </a:pPr>
            <a:r>
              <a:rPr lang="en-US" sz="2000" dirty="0">
                <a:latin typeface="Arial Unicode MS" pitchFamily="34" charset="-128"/>
              </a:rPr>
              <a:t>The </a:t>
            </a:r>
            <a:r>
              <a:rPr lang="en-US" sz="2000" dirty="0" err="1">
                <a:latin typeface="Arial Unicode MS" pitchFamily="34" charset="-128"/>
              </a:rPr>
              <a:t>offeror</a:t>
            </a:r>
            <a:r>
              <a:rPr lang="en-US" sz="2000" dirty="0">
                <a:latin typeface="Arial Unicode MS" pitchFamily="34" charset="-128"/>
              </a:rPr>
              <a:t> need not itself be the manufacturer of any of the items assembled</a:t>
            </a:r>
          </a:p>
          <a:p>
            <a:pPr lvl="1" eaLnBrk="1" hangingPunct="1">
              <a:lnSpc>
                <a:spcPct val="80000"/>
              </a:lnSpc>
              <a:defRPr/>
            </a:pPr>
            <a:endParaRPr lang="en-US" sz="2000" dirty="0">
              <a:latin typeface="Arial Unicode MS" pitchFamily="34" charset="-128"/>
            </a:endParaRPr>
          </a:p>
          <a:p>
            <a:pPr lvl="1" eaLnBrk="1" hangingPunct="1">
              <a:lnSpc>
                <a:spcPct val="80000"/>
              </a:lnSpc>
              <a:defRPr/>
            </a:pPr>
            <a:r>
              <a:rPr lang="en-US" sz="2000" dirty="0">
                <a:latin typeface="Arial Unicode MS" pitchFamily="34" charset="-128"/>
              </a:rPr>
              <a:t>If the Government has specified an item for the kit which is not produced by U.S. small business concerns, such item shall be excluded for calculation of total value.</a:t>
            </a:r>
          </a:p>
          <a:p>
            <a:pPr lvl="1" eaLnBrk="1" hangingPunct="1">
              <a:lnSpc>
                <a:spcPct val="80000"/>
              </a:lnSpc>
              <a:defRPr/>
            </a:pPr>
            <a:endParaRPr lang="en-US" sz="2000" dirty="0">
              <a:latin typeface="Arial Unicode MS" pitchFamily="34" charset="-128"/>
            </a:endParaRPr>
          </a:p>
        </p:txBody>
      </p:sp>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Rot="1" noChangeArrowheads="1"/>
          </p:cNvSpPr>
          <p:nvPr>
            <p:ph type="title"/>
          </p:nvPr>
        </p:nvSpPr>
        <p:spPr>
          <a:xfrm>
            <a:off x="0" y="360363"/>
            <a:ext cx="8229600" cy="1143000"/>
          </a:xfrm>
        </p:spPr>
        <p:txBody>
          <a:bodyPr/>
          <a:lstStyle/>
          <a:p>
            <a:pPr algn="r" eaLnBrk="1" hangingPunct="1">
              <a:defRPr/>
            </a:pPr>
            <a:r>
              <a:rPr lang="en-US" sz="5400" i="1">
                <a:solidFill>
                  <a:srgbClr val="CC0000"/>
                </a:solidFill>
              </a:rPr>
              <a:t>What is a Manufacturer?</a:t>
            </a:r>
          </a:p>
        </p:txBody>
      </p:sp>
      <p:sp>
        <p:nvSpPr>
          <p:cNvPr id="419843" name="Rectangle 3"/>
          <p:cNvSpPr>
            <a:spLocks noGrp="1" noChangeArrowheads="1"/>
          </p:cNvSpPr>
          <p:nvPr>
            <p:ph type="body" idx="1"/>
          </p:nvPr>
        </p:nvSpPr>
        <p:spPr>
          <a:xfrm>
            <a:off x="457200" y="1905000"/>
            <a:ext cx="8534400" cy="4724400"/>
          </a:xfrm>
        </p:spPr>
        <p:txBody>
          <a:bodyPr/>
          <a:lstStyle/>
          <a:p>
            <a:pPr marL="0" indent="0" eaLnBrk="1" hangingPunct="1">
              <a:lnSpc>
                <a:spcPct val="80000"/>
              </a:lnSpc>
              <a:buFont typeface="Wingdings" pitchFamily="2" charset="2"/>
              <a:buNone/>
              <a:defRPr/>
            </a:pPr>
            <a:r>
              <a:rPr lang="en-US" sz="2400" dirty="0">
                <a:latin typeface="Arial Unicode MS" pitchFamily="34" charset="-128"/>
              </a:rPr>
              <a:t>There can be only one manufacturer of the end item being </a:t>
            </a:r>
            <a:r>
              <a:rPr lang="en-US" sz="2400" dirty="0" smtClean="0">
                <a:latin typeface="Arial Unicode MS" pitchFamily="34" charset="-128"/>
              </a:rPr>
              <a:t>acquired –</a:t>
            </a:r>
          </a:p>
          <a:p>
            <a:pPr marL="0" indent="0" eaLnBrk="1" hangingPunct="1">
              <a:lnSpc>
                <a:spcPct val="80000"/>
              </a:lnSpc>
              <a:buFont typeface="Wingdings" pitchFamily="2" charset="2"/>
              <a:buNone/>
              <a:defRPr/>
            </a:pPr>
            <a:endParaRPr lang="en-US" sz="2400" dirty="0">
              <a:latin typeface="Arial Unicode MS" pitchFamily="34" charset="-128"/>
            </a:endParaRPr>
          </a:p>
          <a:p>
            <a:pPr lvl="1" eaLnBrk="1" hangingPunct="1">
              <a:lnSpc>
                <a:spcPct val="80000"/>
              </a:lnSpc>
              <a:defRPr/>
            </a:pPr>
            <a:r>
              <a:rPr lang="en-US" sz="2000" dirty="0">
                <a:latin typeface="Arial Unicode MS" pitchFamily="34" charset="-128"/>
              </a:rPr>
              <a:t>With its own facilities, performs the primary activities in transforming inorganic or organic substances, including the assembly of parts and components, into the end item being acquired.</a:t>
            </a:r>
          </a:p>
          <a:p>
            <a:pPr lvl="1" eaLnBrk="1" hangingPunct="1">
              <a:lnSpc>
                <a:spcPct val="80000"/>
              </a:lnSpc>
              <a:defRPr/>
            </a:pPr>
            <a:endParaRPr lang="en-US" sz="2000" dirty="0">
              <a:latin typeface="Arial Unicode MS" pitchFamily="34" charset="-128"/>
            </a:endParaRPr>
          </a:p>
          <a:p>
            <a:pPr lvl="1" eaLnBrk="1" hangingPunct="1">
              <a:lnSpc>
                <a:spcPct val="80000"/>
              </a:lnSpc>
              <a:defRPr/>
            </a:pPr>
            <a:r>
              <a:rPr lang="en-US" sz="2000" dirty="0">
                <a:latin typeface="Arial Unicode MS" pitchFamily="34" charset="-128"/>
              </a:rPr>
              <a:t>End item must possess characteristics which, as a result of mechanical, chemical or human action, it did not possess before original substances, parts or components were assembled or transformed.</a:t>
            </a:r>
          </a:p>
          <a:p>
            <a:pPr lvl="1" eaLnBrk="1" hangingPunct="1">
              <a:lnSpc>
                <a:spcPct val="80000"/>
              </a:lnSpc>
              <a:defRPr/>
            </a:pPr>
            <a:endParaRPr lang="en-US" sz="2000" dirty="0">
              <a:latin typeface="Arial Unicode MS" pitchFamily="34" charset="-128"/>
            </a:endParaRPr>
          </a:p>
          <a:p>
            <a:pPr lvl="1" eaLnBrk="1" hangingPunct="1">
              <a:lnSpc>
                <a:spcPct val="80000"/>
              </a:lnSpc>
              <a:defRPr/>
            </a:pPr>
            <a:r>
              <a:rPr lang="en-US" sz="2000" dirty="0">
                <a:latin typeface="Arial Unicode MS" pitchFamily="34" charset="-128"/>
              </a:rPr>
              <a:t>Firms that add substances, parts or components to an existing end item to modify its performance will NOT be considered end item manufacturer where those identical modifications can be performed by and are available from manufacturer.</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0000"/>
                </a:solidFill>
              </a:rPr>
              <a:t>NJIT/PTAC WEBSITE</a:t>
            </a:r>
            <a:endParaRPr lang="en-US" dirty="0">
              <a:solidFill>
                <a:srgbClr val="FF0000"/>
              </a:solidFill>
            </a:endParaRPr>
          </a:p>
        </p:txBody>
      </p:sp>
      <p:sp>
        <p:nvSpPr>
          <p:cNvPr id="3" name="Content Placeholder 2"/>
          <p:cNvSpPr>
            <a:spLocks noGrp="1"/>
          </p:cNvSpPr>
          <p:nvPr>
            <p:ph idx="1"/>
          </p:nvPr>
        </p:nvSpPr>
        <p:spPr/>
        <p:txBody>
          <a:bodyPr/>
          <a:lstStyle/>
          <a:p>
            <a:pPr marL="0" indent="0" algn="ctr" eaLnBrk="1" hangingPunct="1">
              <a:buFont typeface="Wingdings" pitchFamily="2" charset="2"/>
              <a:buNone/>
              <a:defRPr/>
            </a:pPr>
            <a:r>
              <a:rPr lang="en-US" sz="4800" i="1" dirty="0" smtClean="0">
                <a:solidFill>
                  <a:srgbClr val="FFC000"/>
                </a:solidFill>
                <a:hlinkClick r:id="rId2"/>
              </a:rPr>
              <a:t>WWW.NJIT.EDU/PTAC</a:t>
            </a:r>
            <a:endParaRPr lang="en-US" sz="4800" i="1" dirty="0" smtClean="0">
              <a:solidFill>
                <a:srgbClr val="FFC000"/>
              </a:solidFill>
            </a:endParaRPr>
          </a:p>
          <a:p>
            <a:pPr marL="0" indent="0" algn="ctr" eaLnBrk="1" hangingPunct="1">
              <a:buFont typeface="Wingdings" pitchFamily="2" charset="2"/>
              <a:buNone/>
              <a:defRPr/>
            </a:pPr>
            <a:endParaRPr lang="en-US" sz="4800" dirty="0">
              <a:solidFill>
                <a:srgbClr val="FFC000"/>
              </a:solidFill>
            </a:endParaRPr>
          </a:p>
          <a:p>
            <a:pPr marL="0" indent="0" eaLnBrk="1" hangingPunct="1">
              <a:buFont typeface="Wingdings" pitchFamily="2" charset="2"/>
              <a:buNone/>
              <a:defRPr/>
            </a:pPr>
            <a:r>
              <a:rPr lang="en-US" dirty="0" smtClean="0"/>
              <a:t>Provides links to numerous government websites, additional contract information and contacts, regulations, listing of upcoming events, etc.</a:t>
            </a:r>
            <a:endParaRPr lang="en-US" dirty="0"/>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Rot="1" noChangeArrowheads="1"/>
          </p:cNvSpPr>
          <p:nvPr>
            <p:ph type="title"/>
          </p:nvPr>
        </p:nvSpPr>
        <p:spPr>
          <a:xfrm>
            <a:off x="0" y="609600"/>
            <a:ext cx="8229600" cy="1143000"/>
          </a:xfrm>
        </p:spPr>
        <p:txBody>
          <a:bodyPr/>
          <a:lstStyle/>
          <a:p>
            <a:pPr algn="r" eaLnBrk="1" hangingPunct="1">
              <a:defRPr/>
            </a:pPr>
            <a:r>
              <a:rPr lang="en-US" sz="5400" i="1">
                <a:solidFill>
                  <a:srgbClr val="CC0000"/>
                </a:solidFill>
              </a:rPr>
              <a:t>What are the Evaluation Factors?</a:t>
            </a:r>
          </a:p>
        </p:txBody>
      </p:sp>
      <p:sp>
        <p:nvSpPr>
          <p:cNvPr id="421891" name="Rectangle 3"/>
          <p:cNvSpPr>
            <a:spLocks noGrp="1" noChangeArrowheads="1"/>
          </p:cNvSpPr>
          <p:nvPr>
            <p:ph type="body" idx="1"/>
          </p:nvPr>
        </p:nvSpPr>
        <p:spPr>
          <a:xfrm>
            <a:off x="457200" y="1828800"/>
            <a:ext cx="8229600" cy="4830763"/>
          </a:xfrm>
        </p:spPr>
        <p:txBody>
          <a:bodyPr/>
          <a:lstStyle/>
          <a:p>
            <a:pPr eaLnBrk="1" hangingPunct="1">
              <a:defRPr/>
            </a:pPr>
            <a:r>
              <a:rPr lang="en-US" sz="2800">
                <a:latin typeface="Arial Unicode MS" pitchFamily="34" charset="-128"/>
              </a:rPr>
              <a:t>Evaluation factors:</a:t>
            </a:r>
          </a:p>
          <a:p>
            <a:pPr lvl="1" eaLnBrk="1" hangingPunct="1">
              <a:defRPr/>
            </a:pPr>
            <a:r>
              <a:rPr lang="en-US" sz="2400">
                <a:latin typeface="Arial Unicode MS" pitchFamily="34" charset="-128"/>
              </a:rPr>
              <a:t>Proportion of total value added by efforts of the concern, excluding costs of overhead, testing, quality control, and profit;</a:t>
            </a:r>
          </a:p>
          <a:p>
            <a:pPr lvl="1" eaLnBrk="1" hangingPunct="1">
              <a:defRPr/>
            </a:pPr>
            <a:r>
              <a:rPr lang="en-US" sz="2400">
                <a:latin typeface="Arial Unicode MS" pitchFamily="34" charset="-128"/>
              </a:rPr>
              <a:t>Importance of the elements added to the function of the end item, regardless of relative value;</a:t>
            </a:r>
          </a:p>
          <a:p>
            <a:pPr lvl="1" eaLnBrk="1" hangingPunct="1">
              <a:defRPr/>
            </a:pPr>
            <a:r>
              <a:rPr lang="en-US" sz="2400">
                <a:latin typeface="Arial Unicode MS" pitchFamily="34" charset="-128"/>
              </a:rPr>
              <a:t>Concern’s technical capabilities; plant, facilities and equipment; production or assembly line processes; packaging and boxing operations; labeling of products; and product warranties.</a:t>
            </a:r>
          </a:p>
        </p:txBody>
      </p:sp>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Rot="1" noChangeArrowheads="1"/>
          </p:cNvSpPr>
          <p:nvPr>
            <p:ph type="title"/>
          </p:nvPr>
        </p:nvSpPr>
        <p:spPr>
          <a:xfrm>
            <a:off x="0" y="341313"/>
            <a:ext cx="8229600" cy="1143000"/>
          </a:xfrm>
        </p:spPr>
        <p:txBody>
          <a:bodyPr/>
          <a:lstStyle/>
          <a:p>
            <a:pPr algn="r" eaLnBrk="1" hangingPunct="1">
              <a:defRPr/>
            </a:pPr>
            <a:r>
              <a:rPr lang="en-US" sz="5400" i="1" dirty="0">
                <a:solidFill>
                  <a:srgbClr val="CC0000"/>
                </a:solidFill>
              </a:rPr>
              <a:t>Computer Assemblers</a:t>
            </a:r>
          </a:p>
        </p:txBody>
      </p:sp>
      <p:sp>
        <p:nvSpPr>
          <p:cNvPr id="423939" name="Rectangle 3"/>
          <p:cNvSpPr>
            <a:spLocks noGrp="1" noChangeArrowheads="1"/>
          </p:cNvSpPr>
          <p:nvPr>
            <p:ph type="body" idx="1"/>
          </p:nvPr>
        </p:nvSpPr>
        <p:spPr>
          <a:xfrm>
            <a:off x="457200" y="1600200"/>
            <a:ext cx="8458200" cy="4525963"/>
          </a:xfrm>
        </p:spPr>
        <p:txBody>
          <a:bodyPr/>
          <a:lstStyle/>
          <a:p>
            <a:pPr marL="0" indent="0" algn="just" eaLnBrk="1" hangingPunct="1">
              <a:buFont typeface="Wingdings" pitchFamily="2" charset="2"/>
              <a:buNone/>
              <a:defRPr/>
            </a:pPr>
            <a:r>
              <a:rPr lang="en-US" sz="2800" dirty="0">
                <a:latin typeface="Arial Unicode MS" pitchFamily="34" charset="-128"/>
              </a:rPr>
              <a:t>Firms that provide computer and other information technology equipment primarily consisting of components parts (such as motherboards, video cards, network cards, memory power supplies, storage devices, and similar items) who install components totaling less than 50% of the value of the end item are generally NOT considered the manufacturer of the end item.</a:t>
            </a:r>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u="sng" dirty="0" smtClean="0">
                <a:solidFill>
                  <a:srgbClr val="FF0000"/>
                </a:solidFill>
              </a:rPr>
              <a:t>QUESTIONS</a:t>
            </a:r>
            <a:endParaRPr lang="en-US" u="sng" dirty="0">
              <a:solidFill>
                <a:srgbClr val="FF0000"/>
              </a:solidFill>
            </a:endParaRPr>
          </a:p>
        </p:txBody>
      </p:sp>
      <p:sp>
        <p:nvSpPr>
          <p:cNvPr id="3" name="Content Placeholder 2"/>
          <p:cNvSpPr>
            <a:spLocks noGrp="1"/>
          </p:cNvSpPr>
          <p:nvPr>
            <p:ph idx="1"/>
          </p:nvPr>
        </p:nvSpPr>
        <p:spPr/>
        <p:txBody>
          <a:bodyPr/>
          <a:lstStyle/>
          <a:p>
            <a:pPr marL="0" indent="0" algn="ctr" eaLnBrk="1" hangingPunct="1">
              <a:buFont typeface="Wingdings" pitchFamily="2" charset="2"/>
              <a:buNone/>
              <a:defRPr/>
            </a:pPr>
            <a:r>
              <a:rPr lang="en-US" sz="6600" dirty="0" smtClean="0">
                <a:solidFill>
                  <a:srgbClr val="00B050"/>
                </a:solidFill>
              </a:rPr>
              <a:t>?????????</a:t>
            </a:r>
            <a:endParaRPr lang="en-US" sz="6600" dirty="0">
              <a:solidFill>
                <a:srgbClr val="00B050"/>
              </a:solidFill>
            </a:endParaRPr>
          </a:p>
        </p:txBody>
      </p:sp>
    </p:spTree>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9" name="Rectangle 4099"/>
          <p:cNvSpPr>
            <a:spLocks noChangeArrowheads="1"/>
          </p:cNvSpPr>
          <p:nvPr/>
        </p:nvSpPr>
        <p:spPr bwMode="auto">
          <a:xfrm>
            <a:off x="400050" y="4648200"/>
            <a:ext cx="8343900" cy="1676400"/>
          </a:xfrm>
          <a:prstGeom prst="rect">
            <a:avLst/>
          </a:prstGeom>
          <a:noFill/>
          <a:ln w="9525">
            <a:noFill/>
            <a:miter lim="800000"/>
            <a:headEnd/>
            <a:tailEnd/>
          </a:ln>
          <a:effectLst/>
        </p:spPr>
        <p:txBody>
          <a:bodyPr lIns="92075" tIns="46038" rIns="92075" bIns="46038" anchor="ctr"/>
          <a:lstStyle/>
          <a:p>
            <a:pPr marL="609600" indent="-609600" algn="ctr">
              <a:buClr>
                <a:srgbClr val="006699"/>
              </a:buClr>
              <a:buFont typeface="Wingdings" pitchFamily="2" charset="2"/>
              <a:buNone/>
              <a:defRPr/>
            </a:pPr>
            <a:r>
              <a:rPr lang="en-US" altLang="en-US" i="0">
                <a:effectLst>
                  <a:outerShdw blurRad="38100" dist="38100" dir="2700000" algn="tl">
                    <a:srgbClr val="000000"/>
                  </a:outerShdw>
                </a:effectLst>
                <a:latin typeface="Arial" charset="0"/>
              </a:rPr>
              <a:t>1535 Bacharach Blvd.</a:t>
            </a:r>
          </a:p>
          <a:p>
            <a:pPr marL="609600" indent="-609600" algn="ctr">
              <a:buClr>
                <a:srgbClr val="006699"/>
              </a:buClr>
              <a:buFont typeface="Wingdings" pitchFamily="2" charset="2"/>
              <a:buNone/>
              <a:defRPr/>
            </a:pPr>
            <a:r>
              <a:rPr lang="en-US" altLang="en-US" i="0">
                <a:effectLst>
                  <a:outerShdw blurRad="38100" dist="38100" dir="2700000" algn="tl">
                    <a:srgbClr val="000000"/>
                  </a:outerShdw>
                </a:effectLst>
                <a:latin typeface="Arial" charset="0"/>
              </a:rPr>
              <a:t>Atlantic City, NJ 08401</a:t>
            </a:r>
          </a:p>
          <a:p>
            <a:pPr marL="609600" indent="-609600" algn="ctr">
              <a:buClr>
                <a:srgbClr val="006699"/>
              </a:buClr>
              <a:buFont typeface="Wingdings" pitchFamily="2" charset="2"/>
              <a:buNone/>
              <a:defRPr/>
            </a:pPr>
            <a:endParaRPr lang="en-US" altLang="en-US" sz="2400" i="0">
              <a:effectLst>
                <a:outerShdw blurRad="38100" dist="38100" dir="2700000" algn="tl">
                  <a:srgbClr val="000000"/>
                </a:outerShdw>
              </a:effectLst>
              <a:latin typeface="Arial" charset="0"/>
            </a:endParaRPr>
          </a:p>
          <a:p>
            <a:pPr marL="609600" indent="-609600" algn="ctr">
              <a:buClr>
                <a:srgbClr val="006699"/>
              </a:buClr>
              <a:buFont typeface="Wingdings" pitchFamily="2" charset="2"/>
              <a:buNone/>
              <a:defRPr/>
            </a:pPr>
            <a:r>
              <a:rPr lang="en-US" altLang="en-US" sz="2400" i="0">
                <a:effectLst>
                  <a:outerShdw blurRad="38100" dist="38100" dir="2700000" algn="tl">
                    <a:srgbClr val="000000"/>
                  </a:outerShdw>
                </a:effectLst>
                <a:latin typeface="Arial" charset="0"/>
              </a:rPr>
              <a:t>Phone 609-343-4845		           Fax: 609-343-4710</a:t>
            </a:r>
          </a:p>
        </p:txBody>
      </p:sp>
      <p:sp>
        <p:nvSpPr>
          <p:cNvPr id="109570" name="Text Box 4101"/>
          <p:cNvSpPr txBox="1">
            <a:spLocks noChangeArrowheads="1"/>
          </p:cNvSpPr>
          <p:nvPr/>
        </p:nvSpPr>
        <p:spPr bwMode="auto">
          <a:xfrm>
            <a:off x="2628900" y="3733800"/>
            <a:ext cx="3886200" cy="641350"/>
          </a:xfrm>
          <a:prstGeom prst="rect">
            <a:avLst/>
          </a:prstGeom>
          <a:noFill/>
          <a:ln w="9525">
            <a:noFill/>
            <a:miter lim="800000"/>
            <a:headEnd/>
            <a:tailEnd/>
          </a:ln>
        </p:spPr>
        <p:txBody>
          <a:bodyPr lIns="92075" tIns="46038" rIns="92075" bIns="46038">
            <a:spAutoFit/>
          </a:bodyPr>
          <a:lstStyle/>
          <a:p>
            <a:pPr marL="342900" indent="-342900" algn="ctr" eaLnBrk="0" hangingPunct="0">
              <a:lnSpc>
                <a:spcPct val="90000"/>
              </a:lnSpc>
              <a:spcBef>
                <a:spcPct val="50000"/>
              </a:spcBef>
              <a:buClr>
                <a:srgbClr val="006699"/>
              </a:buClr>
            </a:pPr>
            <a:r>
              <a:rPr lang="en-US" altLang="en-US" sz="4000" b="1" i="0">
                <a:solidFill>
                  <a:srgbClr val="CCECFF"/>
                </a:solidFill>
                <a:latin typeface="Times New Roman" pitchFamily="18" charset="0"/>
              </a:rPr>
              <a:t>SHERRY ROSE</a:t>
            </a:r>
            <a:endParaRPr lang="en-US" sz="4000" b="1" i="0">
              <a:solidFill>
                <a:srgbClr val="CCECFF"/>
              </a:solidFill>
              <a:latin typeface="Times New Roman" pitchFamily="18" charset="0"/>
            </a:endParaRPr>
          </a:p>
        </p:txBody>
      </p:sp>
      <p:pic>
        <p:nvPicPr>
          <p:cNvPr id="109571" name="Picture 4104" descr="njit_rgbkrd_red_362x160"/>
          <p:cNvPicPr>
            <a:picLocks noChangeAspect="1" noChangeArrowheads="1"/>
          </p:cNvPicPr>
          <p:nvPr/>
        </p:nvPicPr>
        <p:blipFill>
          <a:blip r:embed="rId3"/>
          <a:srcRect/>
          <a:stretch>
            <a:fillRect/>
          </a:stretch>
        </p:blipFill>
        <p:spPr bwMode="auto">
          <a:xfrm>
            <a:off x="1447800" y="381000"/>
            <a:ext cx="6248400" cy="2392363"/>
          </a:xfrm>
          <a:prstGeom prst="rect">
            <a:avLst/>
          </a:prstGeom>
          <a:noFill/>
          <a:ln w="9525">
            <a:noFill/>
            <a:miter lim="800000"/>
            <a:headEnd/>
            <a:tailEnd/>
          </a:ln>
        </p:spPr>
      </p:pic>
      <p:sp>
        <p:nvSpPr>
          <p:cNvPr id="109572" name="Text Box 4106"/>
          <p:cNvSpPr txBox="1">
            <a:spLocks noChangeArrowheads="1"/>
          </p:cNvSpPr>
          <p:nvPr/>
        </p:nvSpPr>
        <p:spPr bwMode="auto">
          <a:xfrm>
            <a:off x="1447800" y="2743200"/>
            <a:ext cx="6248400" cy="396875"/>
          </a:xfrm>
          <a:prstGeom prst="rect">
            <a:avLst/>
          </a:prstGeom>
          <a:solidFill>
            <a:schemeClr val="tx1"/>
          </a:solidFill>
          <a:ln w="9525">
            <a:noFill/>
            <a:miter lim="800000"/>
            <a:headEnd/>
            <a:tailEnd/>
          </a:ln>
        </p:spPr>
        <p:txBody>
          <a:bodyPr lIns="92075" tIns="46038" rIns="92075" bIns="46038">
            <a:spAutoFit/>
          </a:bodyPr>
          <a:lstStyle/>
          <a:p>
            <a:pPr marL="342900" indent="-342900" algn="ctr" eaLnBrk="0" hangingPunct="0">
              <a:buClr>
                <a:srgbClr val="006699"/>
              </a:buClr>
              <a:buFont typeface="Wingdings" pitchFamily="2" charset="2"/>
              <a:buNone/>
            </a:pPr>
            <a:r>
              <a:rPr lang="en-US" altLang="en-US" i="0">
                <a:solidFill>
                  <a:schemeClr val="bg1"/>
                </a:solidFill>
              </a:rPr>
              <a:t>Procurement Technical Assistance Center</a:t>
            </a:r>
            <a:endParaRPr lang="en-US" sz="1600">
              <a:solidFill>
                <a:schemeClr val="bg1"/>
              </a:solidFill>
            </a:endParaRPr>
          </a:p>
        </p:txBody>
      </p:sp>
      <p:sp>
        <p:nvSpPr>
          <p:cNvPr id="109573" name="Text Box 4107"/>
          <p:cNvSpPr txBox="1">
            <a:spLocks noChangeArrowheads="1"/>
          </p:cNvSpPr>
          <p:nvPr/>
        </p:nvSpPr>
        <p:spPr bwMode="auto">
          <a:xfrm>
            <a:off x="2514600" y="4343400"/>
            <a:ext cx="4114800" cy="979488"/>
          </a:xfrm>
          <a:prstGeom prst="rect">
            <a:avLst/>
          </a:prstGeom>
          <a:noFill/>
          <a:ln w="9525">
            <a:noFill/>
            <a:miter lim="800000"/>
            <a:headEnd/>
            <a:tailEnd/>
          </a:ln>
        </p:spPr>
        <p:txBody>
          <a:bodyPr lIns="92075" tIns="46038" rIns="92075" bIns="46038">
            <a:spAutoFit/>
          </a:bodyPr>
          <a:lstStyle/>
          <a:p>
            <a:pPr marL="342900" indent="-342900" algn="ctr" eaLnBrk="0" hangingPunct="0">
              <a:buClr>
                <a:srgbClr val="006699"/>
              </a:buClr>
              <a:buFont typeface="Wingdings" pitchFamily="2" charset="2"/>
              <a:buNone/>
            </a:pPr>
            <a:r>
              <a:rPr lang="en-US" altLang="en-US" sz="2400" b="1" i="0">
                <a:latin typeface="Times New Roman" pitchFamily="18" charset="0"/>
              </a:rPr>
              <a:t>E-mail: srose@njit.edu</a:t>
            </a:r>
          </a:p>
          <a:p>
            <a:pPr marL="342900" indent="-342900" algn="ctr" eaLnBrk="0" hangingPunct="0">
              <a:lnSpc>
                <a:spcPct val="90000"/>
              </a:lnSpc>
              <a:spcBef>
                <a:spcPct val="50000"/>
              </a:spcBef>
              <a:buClr>
                <a:srgbClr val="006699"/>
              </a:buClr>
            </a:pPr>
            <a:endParaRPr lang="en-US" sz="2400" b="1">
              <a:latin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i="1" u="sng" dirty="0" smtClean="0">
                <a:solidFill>
                  <a:srgbClr val="FF0000"/>
                </a:solidFill>
              </a:rPr>
              <a:t>FREE</a:t>
            </a:r>
            <a:r>
              <a:rPr lang="en-US" dirty="0" smtClean="0">
                <a:solidFill>
                  <a:srgbClr val="FF0000"/>
                </a:solidFill>
              </a:rPr>
              <a:t> SERVICES</a:t>
            </a:r>
            <a:endParaRPr lang="en-US" dirty="0">
              <a:solidFill>
                <a:srgbClr val="FF0000"/>
              </a:solidFill>
            </a:endParaRPr>
          </a:p>
        </p:txBody>
      </p:sp>
      <p:sp>
        <p:nvSpPr>
          <p:cNvPr id="3" name="Content Placeholder 2"/>
          <p:cNvSpPr>
            <a:spLocks noGrp="1"/>
          </p:cNvSpPr>
          <p:nvPr>
            <p:ph sz="half" idx="1"/>
          </p:nvPr>
        </p:nvSpPr>
        <p:spPr>
          <a:xfrm>
            <a:off x="457200" y="1436688"/>
            <a:ext cx="4038600" cy="4525962"/>
          </a:xfrm>
        </p:spPr>
        <p:txBody>
          <a:bodyPr/>
          <a:lstStyle/>
          <a:p>
            <a:pPr eaLnBrk="1" hangingPunct="1">
              <a:defRPr/>
            </a:pPr>
            <a:r>
              <a:rPr lang="en-US" sz="2400" i="1" dirty="0" smtClean="0"/>
              <a:t>Training workshops, seminars, classes</a:t>
            </a:r>
          </a:p>
          <a:p>
            <a:pPr eaLnBrk="1" hangingPunct="1">
              <a:defRPr/>
            </a:pPr>
            <a:r>
              <a:rPr lang="en-US" sz="2400" i="1" dirty="0" smtClean="0"/>
              <a:t>One-on-one counseling</a:t>
            </a:r>
          </a:p>
          <a:p>
            <a:pPr eaLnBrk="1" hangingPunct="1">
              <a:defRPr/>
            </a:pPr>
            <a:r>
              <a:rPr lang="en-US" sz="2400" i="1" dirty="0" smtClean="0"/>
              <a:t>Advice on Government buying </a:t>
            </a:r>
            <a:r>
              <a:rPr lang="en-US" sz="2400" i="1" dirty="0"/>
              <a:t>p</a:t>
            </a:r>
            <a:r>
              <a:rPr lang="en-US" sz="2400" i="1" dirty="0" smtClean="0"/>
              <a:t>rocess</a:t>
            </a:r>
          </a:p>
          <a:p>
            <a:pPr eaLnBrk="1" hangingPunct="1">
              <a:defRPr/>
            </a:pPr>
            <a:r>
              <a:rPr lang="en-US" sz="2400" i="1" dirty="0" smtClean="0"/>
              <a:t>Government </a:t>
            </a:r>
            <a:r>
              <a:rPr lang="en-US" sz="2400" i="1" dirty="0" err="1" smtClean="0"/>
              <a:t>regs</a:t>
            </a:r>
            <a:r>
              <a:rPr lang="en-US" sz="2400" i="1" dirty="0" smtClean="0"/>
              <a:t> (FAR/DFAR)</a:t>
            </a:r>
          </a:p>
          <a:p>
            <a:pPr eaLnBrk="1" hangingPunct="1">
              <a:defRPr/>
            </a:pPr>
            <a:r>
              <a:rPr lang="en-US" sz="2400" i="1" dirty="0" smtClean="0"/>
              <a:t>Solicitation review and analysis</a:t>
            </a:r>
          </a:p>
          <a:p>
            <a:pPr eaLnBrk="1" hangingPunct="1">
              <a:defRPr/>
            </a:pPr>
            <a:r>
              <a:rPr lang="en-US" sz="2400" i="1" dirty="0" smtClean="0"/>
              <a:t>Bid and proposal preparation</a:t>
            </a:r>
          </a:p>
          <a:p>
            <a:pPr eaLnBrk="1" hangingPunct="1">
              <a:defRPr/>
            </a:pPr>
            <a:r>
              <a:rPr lang="en-US" sz="2400" i="1" dirty="0" smtClean="0"/>
              <a:t>Federal specifications and standards</a:t>
            </a:r>
          </a:p>
          <a:p>
            <a:pPr eaLnBrk="1" hangingPunct="1">
              <a:defRPr/>
            </a:pPr>
            <a:r>
              <a:rPr lang="en-US" sz="2400" i="1" dirty="0" smtClean="0"/>
              <a:t>Small business size regulations and standards</a:t>
            </a:r>
          </a:p>
          <a:p>
            <a:pPr marL="0" indent="0" eaLnBrk="1" hangingPunct="1">
              <a:buFont typeface="Wingdings" pitchFamily="2" charset="2"/>
              <a:buNone/>
              <a:defRPr/>
            </a:pPr>
            <a:endParaRPr lang="en-US" sz="2000" i="1" dirty="0"/>
          </a:p>
          <a:p>
            <a:pPr marL="0" indent="0" eaLnBrk="1" hangingPunct="1">
              <a:buFont typeface="Wingdings" pitchFamily="2" charset="2"/>
              <a:buNone/>
              <a:defRPr/>
            </a:pPr>
            <a:endParaRPr lang="en-US" sz="2000" i="1" dirty="0" smtClean="0"/>
          </a:p>
          <a:p>
            <a:pPr marL="0" indent="0" eaLnBrk="1" hangingPunct="1">
              <a:buFont typeface="Wingdings" pitchFamily="2" charset="2"/>
              <a:buNone/>
              <a:defRPr/>
            </a:pPr>
            <a:endParaRPr lang="en-US" sz="2000" i="1" dirty="0"/>
          </a:p>
          <a:p>
            <a:pPr marL="0" indent="0" eaLnBrk="1" hangingPunct="1">
              <a:buFont typeface="Wingdings" pitchFamily="2" charset="2"/>
              <a:buNone/>
              <a:defRPr/>
            </a:pPr>
            <a:endParaRPr lang="en-US" sz="2000" i="1" dirty="0" smtClean="0"/>
          </a:p>
        </p:txBody>
      </p:sp>
      <p:sp>
        <p:nvSpPr>
          <p:cNvPr id="5" name="Content Placeholder 4"/>
          <p:cNvSpPr>
            <a:spLocks noGrp="1"/>
          </p:cNvSpPr>
          <p:nvPr>
            <p:ph sz="half" idx="2"/>
          </p:nvPr>
        </p:nvSpPr>
        <p:spPr>
          <a:xfrm>
            <a:off x="4648200" y="1436688"/>
            <a:ext cx="4038600" cy="4525962"/>
          </a:xfrm>
        </p:spPr>
        <p:txBody>
          <a:bodyPr/>
          <a:lstStyle/>
          <a:p>
            <a:pPr eaLnBrk="1" hangingPunct="1">
              <a:defRPr/>
            </a:pPr>
            <a:r>
              <a:rPr lang="en-US" sz="2400" i="1" dirty="0"/>
              <a:t>Registrations and certifications</a:t>
            </a:r>
          </a:p>
          <a:p>
            <a:pPr eaLnBrk="1" hangingPunct="1">
              <a:defRPr/>
            </a:pPr>
            <a:r>
              <a:rPr lang="en-US" sz="2400" i="1" dirty="0" smtClean="0"/>
              <a:t>System </a:t>
            </a:r>
            <a:r>
              <a:rPr lang="en-US" sz="2400" i="1" dirty="0"/>
              <a:t>for Award Management (SAM)</a:t>
            </a:r>
          </a:p>
          <a:p>
            <a:pPr eaLnBrk="1" hangingPunct="1">
              <a:defRPr/>
            </a:pPr>
            <a:r>
              <a:rPr lang="en-US" sz="2400" i="1" dirty="0"/>
              <a:t>Pre-award surveys</a:t>
            </a:r>
          </a:p>
          <a:p>
            <a:pPr eaLnBrk="1" hangingPunct="1">
              <a:defRPr/>
            </a:pPr>
            <a:r>
              <a:rPr lang="en-US" sz="2400" i="1" dirty="0"/>
              <a:t>Post-award administration</a:t>
            </a:r>
          </a:p>
          <a:p>
            <a:pPr eaLnBrk="1" hangingPunct="1">
              <a:buClr>
                <a:srgbClr val="FFCC00"/>
              </a:buClr>
              <a:defRPr/>
            </a:pPr>
            <a:r>
              <a:rPr lang="en-US" sz="2400" i="1" dirty="0" smtClean="0">
                <a:solidFill>
                  <a:srgbClr val="FFFFFF"/>
                </a:solidFill>
              </a:rPr>
              <a:t>Key </a:t>
            </a:r>
            <a:r>
              <a:rPr lang="en-US" sz="2400" i="1" dirty="0">
                <a:solidFill>
                  <a:srgbClr val="FFFFFF"/>
                </a:solidFill>
              </a:rPr>
              <a:t>government and industry codes</a:t>
            </a:r>
          </a:p>
          <a:p>
            <a:pPr eaLnBrk="1" hangingPunct="1">
              <a:buClr>
                <a:srgbClr val="FFCC00"/>
              </a:buClr>
              <a:defRPr/>
            </a:pPr>
            <a:r>
              <a:rPr lang="en-US" sz="2400" i="1" dirty="0">
                <a:solidFill>
                  <a:srgbClr val="FFFFFF"/>
                </a:solidFill>
              </a:rPr>
              <a:t>Procurement history</a:t>
            </a:r>
          </a:p>
          <a:p>
            <a:pPr eaLnBrk="1" hangingPunct="1">
              <a:buClr>
                <a:srgbClr val="FFCC00"/>
              </a:buClr>
              <a:defRPr/>
            </a:pPr>
            <a:r>
              <a:rPr lang="en-US" sz="2400" i="1" dirty="0">
                <a:solidFill>
                  <a:srgbClr val="FFFFFF"/>
                </a:solidFill>
              </a:rPr>
              <a:t>Prime contract procurement opportunities</a:t>
            </a:r>
          </a:p>
          <a:p>
            <a:pPr eaLnBrk="1" hangingPunct="1">
              <a:buClr>
                <a:srgbClr val="FFCC00"/>
              </a:buClr>
              <a:defRPr/>
            </a:pPr>
            <a:r>
              <a:rPr lang="en-US" sz="2400" i="1" dirty="0">
                <a:solidFill>
                  <a:srgbClr val="FFFFFF"/>
                </a:solidFill>
              </a:rPr>
              <a:t>Subcontract opportunities</a:t>
            </a:r>
          </a:p>
          <a:p>
            <a:pPr eaLnBrk="1" hangingPunct="1">
              <a:buClr>
                <a:srgbClr val="FFCC00"/>
              </a:buClr>
              <a:defRPr/>
            </a:pPr>
            <a:r>
              <a:rPr lang="en-US" sz="2400" i="1" dirty="0">
                <a:solidFill>
                  <a:srgbClr val="FFFFFF"/>
                </a:solidFill>
              </a:rPr>
              <a:t>Electronic bid matching</a:t>
            </a:r>
          </a:p>
          <a:p>
            <a:pPr eaLnBrk="1" hangingPunct="1">
              <a:buClr>
                <a:srgbClr val="FFCC00"/>
              </a:buClr>
              <a:defRPr/>
            </a:pPr>
            <a:r>
              <a:rPr lang="en-US" sz="2400" i="1" dirty="0">
                <a:solidFill>
                  <a:srgbClr val="FFFFFF"/>
                </a:solidFill>
              </a:rPr>
              <a:t>Marketing</a:t>
            </a:r>
          </a:p>
          <a:p>
            <a:pPr eaLnBrk="1" hangingPunct="1">
              <a:defRPr/>
            </a:pPr>
            <a:endParaRPr lang="en-US"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00"/>
            <a:ext cx="8229600" cy="1143000"/>
          </a:xfrm>
        </p:spPr>
        <p:txBody>
          <a:bodyPr/>
          <a:lstStyle/>
          <a:p>
            <a:pPr eaLnBrk="1" hangingPunct="1">
              <a:defRPr/>
            </a:pPr>
            <a:r>
              <a:rPr lang="en-US" sz="3600" u="sng" dirty="0" smtClean="0">
                <a:solidFill>
                  <a:srgbClr val="FFFF00"/>
                </a:solidFill>
              </a:rPr>
              <a:t>“BE CARFUL WHAT YOU PAY FOR”</a:t>
            </a:r>
            <a:endParaRPr lang="en-US" sz="3600" u="sng" dirty="0">
              <a:solidFill>
                <a:srgbClr val="FFFF00"/>
              </a:solidFill>
            </a:endParaRPr>
          </a:p>
        </p:txBody>
      </p:sp>
      <p:sp>
        <p:nvSpPr>
          <p:cNvPr id="3" name="Content Placeholder 2"/>
          <p:cNvSpPr>
            <a:spLocks noGrp="1"/>
          </p:cNvSpPr>
          <p:nvPr>
            <p:ph idx="1"/>
          </p:nvPr>
        </p:nvSpPr>
        <p:spPr/>
        <p:txBody>
          <a:bodyPr/>
          <a:lstStyle/>
          <a:p>
            <a:pPr marL="0" indent="0" algn="just" eaLnBrk="1" hangingPunct="1">
              <a:buFont typeface="Wingdings" pitchFamily="2" charset="2"/>
              <a:buNone/>
              <a:defRPr/>
            </a:pPr>
            <a:r>
              <a:rPr lang="en-US" sz="2400" dirty="0" smtClean="0"/>
              <a:t>There are many commercial enterprises that target small business owners unfamiliar with – or confused by – the various government registration and certification processes.  They market their services energetically, sending official-looking emails directing small business owners to sign-up for their services – for a hefty fee, of course.  Commercial websites (</a:t>
            </a:r>
            <a:r>
              <a:rPr lang="en-US" sz="2400" b="1" u="sng" dirty="0" smtClean="0"/>
              <a:t>.com</a:t>
            </a:r>
            <a:r>
              <a:rPr lang="en-US" sz="2400" dirty="0" smtClean="0"/>
              <a:t> websites) are just that – </a:t>
            </a:r>
            <a:r>
              <a:rPr lang="en-US" sz="2400" b="1" i="1" u="sng" dirty="0" smtClean="0"/>
              <a:t>commercial</a:t>
            </a:r>
            <a:r>
              <a:rPr lang="en-US" sz="2400" dirty="0" smtClean="0"/>
              <a:t>.  When a commercial website advertises to help you with the process of registering to do business with the government, there is almost always going to be a fee involved.  </a:t>
            </a:r>
          </a:p>
          <a:p>
            <a:pPr marL="0" indent="0" algn="ctr" eaLnBrk="1" hangingPunct="1">
              <a:buFont typeface="Wingdings" pitchFamily="2" charset="2"/>
              <a:buNone/>
              <a:defRPr/>
            </a:pPr>
            <a:r>
              <a:rPr lang="en-US" sz="2400" b="1" i="1" u="sng" dirty="0" smtClean="0">
                <a:solidFill>
                  <a:srgbClr val="FF0000"/>
                </a:solidFill>
              </a:rPr>
              <a:t>Government websites (designated as .</a:t>
            </a:r>
            <a:r>
              <a:rPr lang="en-US" sz="2400" b="1" i="1" u="sng" dirty="0" err="1" smtClean="0">
                <a:solidFill>
                  <a:srgbClr val="FF0000"/>
                </a:solidFill>
              </a:rPr>
              <a:t>gov</a:t>
            </a:r>
            <a:r>
              <a:rPr lang="en-US" sz="2400" b="1" i="1" u="sng" dirty="0" smtClean="0">
                <a:solidFill>
                  <a:srgbClr val="FF0000"/>
                </a:solidFill>
              </a:rPr>
              <a:t>) offer free advice and registration.</a:t>
            </a:r>
            <a:endParaRPr lang="en-US" sz="2400" b="1" i="1" u="sng" dirty="0">
              <a:solidFill>
                <a:srgbClr val="FF0000"/>
              </a:solidFill>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hangingPunct="1">
              <a:defRPr/>
            </a:pPr>
            <a:r>
              <a:rPr lang="en-US" dirty="0" smtClean="0">
                <a:solidFill>
                  <a:srgbClr val="FF0000"/>
                </a:solidFill>
              </a:rPr>
              <a:t>Paid Services</a:t>
            </a:r>
            <a:endParaRPr lang="en-US" dirty="0">
              <a:solidFill>
                <a:srgbClr val="FF0000"/>
              </a:solidFill>
            </a:endParaRPr>
          </a:p>
        </p:txBody>
      </p:sp>
      <p:sp>
        <p:nvSpPr>
          <p:cNvPr id="3" name="Content Placeholder 2"/>
          <p:cNvSpPr>
            <a:spLocks noGrp="1"/>
          </p:cNvSpPr>
          <p:nvPr>
            <p:ph idx="1"/>
          </p:nvPr>
        </p:nvSpPr>
        <p:spPr/>
        <p:txBody>
          <a:bodyPr/>
          <a:lstStyle/>
          <a:p>
            <a:pPr marL="0" indent="0" algn="just" eaLnBrk="1" hangingPunct="1">
              <a:buFont typeface="Wingdings" pitchFamily="2" charset="2"/>
              <a:buNone/>
              <a:defRPr/>
            </a:pPr>
            <a:r>
              <a:rPr lang="en-US" dirty="0" smtClean="0"/>
              <a:t>Of course, there are circumstances in which it makes sense for a small business to pay a consultant for specialized assistance, and there are many qualified professionals to choose from.  You should research qualifications, costs, expectations, and deliverables.  Never be pressured into decisions; careful due diligence is always the best investment you can make.</a:t>
            </a:r>
            <a:endParaRPr lang="en-US"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0000"/>
                </a:solidFill>
              </a:rPr>
              <a:t>Special Programs</a:t>
            </a:r>
            <a:endParaRPr lang="en-US" dirty="0">
              <a:solidFill>
                <a:srgbClr val="FF0000"/>
              </a:solidFill>
            </a:endParaRPr>
          </a:p>
        </p:txBody>
      </p:sp>
      <p:sp>
        <p:nvSpPr>
          <p:cNvPr id="3" name="Text Placeholder 2"/>
          <p:cNvSpPr>
            <a:spLocks noGrp="1"/>
          </p:cNvSpPr>
          <p:nvPr>
            <p:ph type="body" idx="1"/>
          </p:nvPr>
        </p:nvSpPr>
        <p:spPr/>
        <p:txBody>
          <a:bodyPr/>
          <a:lstStyle/>
          <a:p>
            <a:pPr eaLnBrk="1" hangingPunct="1">
              <a:defRPr/>
            </a:pPr>
            <a:endParaRPr lang="en-US"/>
          </a:p>
        </p:txBody>
      </p:sp>
    </p:spTree>
  </p:cSld>
  <p:clrMapOvr>
    <a:masterClrMapping/>
  </p:clrMapOvr>
  <p:transition spd="slow">
    <p:fade/>
  </p:transition>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
            <a:srgbClr val="006699"/>
          </a:buClr>
          <a:buSzTx/>
          <a:buFontTx/>
          <a:buNone/>
          <a:tabLst/>
          <a:defRPr kumimoji="0" lang="en-US" sz="2000" b="0" i="1" u="none" strike="noStrike" cap="none" normalizeH="0" baseline="0" smtClean="0">
            <a:ln>
              <a:noFill/>
            </a:ln>
            <a:solidFill>
              <a:schemeClr val="tx1"/>
            </a:solidFill>
            <a:effectLst/>
            <a:latin typeface="Arial Black"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
            <a:srgbClr val="006699"/>
          </a:buClr>
          <a:buSzTx/>
          <a:buFontTx/>
          <a:buNone/>
          <a:tabLst/>
          <a:defRPr kumimoji="0" lang="en-US" sz="2000" b="0" i="1" u="none" strike="noStrike" cap="none" normalizeH="0" baseline="0" smtClean="0">
            <a:ln>
              <a:noFill/>
            </a:ln>
            <a:solidFill>
              <a:schemeClr val="tx1"/>
            </a:solidFill>
            <a:effectLst/>
            <a:latin typeface="Arial Black" pitchFamily="34" charset="0"/>
            <a:cs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
            <a:srgbClr val="006699"/>
          </a:buClr>
          <a:buSzTx/>
          <a:buFontTx/>
          <a:buNone/>
          <a:tabLst/>
          <a:defRPr kumimoji="0" lang="en-US" sz="2000" b="0" i="1" u="none" strike="noStrike" cap="none" normalizeH="0" baseline="0" smtClean="0">
            <a:ln>
              <a:noFill/>
            </a:ln>
            <a:solidFill>
              <a:schemeClr val="tx1"/>
            </a:solidFill>
            <a:effectLst/>
            <a:latin typeface="Arial Black"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
            <a:srgbClr val="006699"/>
          </a:buClr>
          <a:buSzTx/>
          <a:buFontTx/>
          <a:buNone/>
          <a:tabLst/>
          <a:defRPr kumimoji="0" lang="en-US" sz="2000" b="0" i="1" u="none" strike="noStrike" cap="none" normalizeH="0" baseline="0" smtClean="0">
            <a:ln>
              <a:noFill/>
            </a:ln>
            <a:solidFill>
              <a:schemeClr val="tx1"/>
            </a:solidFill>
            <a:effectLst/>
            <a:latin typeface="Arial Black" pitchFamily="34" charset="0"/>
            <a:cs typeface="Times New Roman"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K:\APPS32\MSOffice\Template\Designs\PROFESS.POT</Template>
  <TotalTime>11503</TotalTime>
  <Words>3016</Words>
  <Application>Microsoft Office PowerPoint</Application>
  <PresentationFormat>On-screen Show (4:3)</PresentationFormat>
  <Paragraphs>347</Paragraphs>
  <Slides>53</Slides>
  <Notes>29</Notes>
  <HiddenSlides>0</HiddenSlides>
  <MMClips>0</MMClips>
  <ScaleCrop>false</ScaleCrop>
  <HeadingPairs>
    <vt:vector size="6" baseType="variant">
      <vt:variant>
        <vt:lpstr>Fonts Used</vt:lpstr>
      </vt:variant>
      <vt:variant>
        <vt:i4>7</vt:i4>
      </vt:variant>
      <vt:variant>
        <vt:lpstr>Design Template</vt:lpstr>
      </vt:variant>
      <vt:variant>
        <vt:i4>3</vt:i4>
      </vt:variant>
      <vt:variant>
        <vt:lpstr>Slide Titles</vt:lpstr>
      </vt:variant>
      <vt:variant>
        <vt:i4>53</vt:i4>
      </vt:variant>
    </vt:vector>
  </HeadingPairs>
  <TitlesOfParts>
    <vt:vector size="63" baseType="lpstr">
      <vt:lpstr>Arial Black</vt:lpstr>
      <vt:lpstr>Times New Roman</vt:lpstr>
      <vt:lpstr>Arial</vt:lpstr>
      <vt:lpstr>Garamond</vt:lpstr>
      <vt:lpstr>Wingdings</vt:lpstr>
      <vt:lpstr>Brush Script MT</vt:lpstr>
      <vt:lpstr>Arial Unicode MS</vt:lpstr>
      <vt:lpstr>Custom Design</vt:lpstr>
      <vt:lpstr>Stream</vt:lpstr>
      <vt:lpstr>Stream</vt:lpstr>
      <vt:lpstr>Slide 1</vt:lpstr>
      <vt:lpstr>PROCUREMENT TECHNICAL ASSISTANCE PROGRAM</vt:lpstr>
      <vt:lpstr>NATIONAL PTAP</vt:lpstr>
      <vt:lpstr>NJIT – PTAC  </vt:lpstr>
      <vt:lpstr>NJIT/PTAC WEBSITE</vt:lpstr>
      <vt:lpstr>FREE SERVICES</vt:lpstr>
      <vt:lpstr>“BE CARFUL WHAT YOU PAY FOR”</vt:lpstr>
      <vt:lpstr>Paid Services</vt:lpstr>
      <vt:lpstr>SPECIAL PROGRAMS</vt:lpstr>
      <vt:lpstr>SMALL BUSINESS REGULATIONS</vt:lpstr>
      <vt:lpstr>SMALL BUSINESS PREFERENCE</vt:lpstr>
      <vt:lpstr>SMALL BUSINESS</vt:lpstr>
      <vt:lpstr>SOCIO-ECONOMIC PROGRAMS</vt:lpstr>
      <vt:lpstr> SBA PRE-CERTIFICATION Requires formal application to SBA  Must be a small business</vt:lpstr>
      <vt:lpstr>8(a) PROGRAM</vt:lpstr>
      <vt:lpstr>HUBZONE PROGRAM</vt:lpstr>
      <vt:lpstr>WOMAN-OWNED (WOSB and EDWOSB)</vt:lpstr>
      <vt:lpstr>RECENT CHANGES  2015 NDAA</vt:lpstr>
      <vt:lpstr>VETERAN FIRST PROGRAM</vt:lpstr>
      <vt:lpstr>SDVOSB</vt:lpstr>
      <vt:lpstr>Slide 21</vt:lpstr>
      <vt:lpstr>Slide 22</vt:lpstr>
      <vt:lpstr>General Affiliation How does SBA determine affiliation?</vt:lpstr>
      <vt:lpstr>Slide 24</vt:lpstr>
      <vt:lpstr>Slide 25</vt:lpstr>
      <vt:lpstr>Slide 26</vt:lpstr>
      <vt:lpstr>Slide 27</vt:lpstr>
      <vt:lpstr>Slide 28</vt:lpstr>
      <vt:lpstr>Slide 29</vt:lpstr>
      <vt:lpstr>Slide 30</vt:lpstr>
      <vt:lpstr>  </vt:lpstr>
      <vt:lpstr>Slide 32</vt:lpstr>
      <vt:lpstr>Exclusions</vt:lpstr>
      <vt:lpstr>Slide 34</vt:lpstr>
      <vt:lpstr>Slide 35</vt:lpstr>
      <vt:lpstr>Mentor – Protégé – 8(a) Program</vt:lpstr>
      <vt:lpstr>8(a) BD Participants</vt:lpstr>
      <vt:lpstr>Slide 38</vt:lpstr>
      <vt:lpstr>Slide 39</vt:lpstr>
      <vt:lpstr>Service Disabled Veteran-Owned 13 CFR 125.15 (b)</vt:lpstr>
      <vt:lpstr>Slide 41</vt:lpstr>
      <vt:lpstr>Why Partner?</vt:lpstr>
      <vt:lpstr>PROPOSED CHANGES</vt:lpstr>
      <vt:lpstr>Prime Contractor Performance Requirements (Limitations On Subcontracting) (13 CFR 125.6)</vt:lpstr>
      <vt:lpstr>NEW LIMITATIONS</vt:lpstr>
      <vt:lpstr>Supply of Manufactured Products   (13 CFR 121.406)</vt:lpstr>
      <vt:lpstr>Non-Manufacturer</vt:lpstr>
      <vt:lpstr>Kit Assembler</vt:lpstr>
      <vt:lpstr>What is a Manufacturer?</vt:lpstr>
      <vt:lpstr>What are the Evaluation Factors?</vt:lpstr>
      <vt:lpstr>Computer Assemblers</vt:lpstr>
      <vt:lpstr>QUESTIONS</vt:lpstr>
      <vt:lpstr>Slide 53</vt:lpstr>
    </vt:vector>
  </TitlesOfParts>
  <Company>Naval Inventory Control Point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Base Level Computing</dc:creator>
  <cp:lastModifiedBy>cmoyer</cp:lastModifiedBy>
  <cp:revision>1261</cp:revision>
  <cp:lastPrinted>2015-02-15T17:09:17Z</cp:lastPrinted>
  <dcterms:created xsi:type="dcterms:W3CDTF">1999-05-27T12:56:36Z</dcterms:created>
  <dcterms:modified xsi:type="dcterms:W3CDTF">2015-08-06T18:29:13Z</dcterms:modified>
</cp:coreProperties>
</file>