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Masters/slideMaster19.xml" ContentType="application/vnd.openxmlformats-officedocument.presentationml.slideMaster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18.xml" ContentType="application/vnd.openxmlformats-officedocument.theme+xml"/>
  <Override PartName="/ppt/slideLayouts/slideLayout113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theme/theme21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theme/theme10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19.xml" ContentType="application/vnd.openxmlformats-officedocument.them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theme/theme11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20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6.xml" ContentType="application/vnd.openxmlformats-officedocument.theme+xml"/>
  <Override PartName="/ppt/slideLayouts/slideLayout111.xml" ContentType="application/vnd.openxmlformats-officedocument.presentationml.slideLayout+xml"/>
  <Override PartName="/ppt/slideMasters/slideMaster13.xml" ContentType="application/vnd.openxmlformats-officedocument.presentationml.slideMaster+xml"/>
  <Override PartName="/ppt/commentAuthors.xml" ContentType="application/vnd.openxmlformats-officedocument.presentationml.commentAuthors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73" r:id="rId1"/>
    <p:sldMasterId id="2147483684" r:id="rId2"/>
    <p:sldMasterId id="2147483686" r:id="rId3"/>
    <p:sldMasterId id="2147483699" r:id="rId4"/>
    <p:sldMasterId id="2147483702" r:id="rId5"/>
    <p:sldMasterId id="2147483781" r:id="rId6"/>
    <p:sldMasterId id="2147483788" r:id="rId7"/>
    <p:sldMasterId id="2147483796" r:id="rId8"/>
    <p:sldMasterId id="2147483815" r:id="rId9"/>
    <p:sldMasterId id="2147483823" r:id="rId10"/>
    <p:sldMasterId id="2147483825" r:id="rId11"/>
    <p:sldMasterId id="2147483833" r:id="rId12"/>
    <p:sldMasterId id="2147483841" r:id="rId13"/>
    <p:sldMasterId id="2147483850" r:id="rId14"/>
    <p:sldMasterId id="2147483870" r:id="rId15"/>
    <p:sldMasterId id="2147483882" r:id="rId16"/>
    <p:sldMasterId id="2147483897" r:id="rId17"/>
    <p:sldMasterId id="2147483903" r:id="rId18"/>
    <p:sldMasterId id="2147483910" r:id="rId19"/>
  </p:sldMasterIdLst>
  <p:notesMasterIdLst>
    <p:notesMasterId r:id="rId33"/>
  </p:notesMasterIdLst>
  <p:handoutMasterIdLst>
    <p:handoutMasterId r:id="rId34"/>
  </p:handoutMasterIdLst>
  <p:sldIdLst>
    <p:sldId id="817" r:id="rId20"/>
    <p:sldId id="811" r:id="rId21"/>
    <p:sldId id="835" r:id="rId22"/>
    <p:sldId id="837" r:id="rId23"/>
    <p:sldId id="838" r:id="rId24"/>
    <p:sldId id="839" r:id="rId25"/>
    <p:sldId id="840" r:id="rId26"/>
    <p:sldId id="841" r:id="rId27"/>
    <p:sldId id="842" r:id="rId28"/>
    <p:sldId id="843" r:id="rId29"/>
    <p:sldId id="844" r:id="rId30"/>
    <p:sldId id="845" r:id="rId31"/>
    <p:sldId id="836" r:id="rId3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b="1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b="1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b="1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b="1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5pPr>
    <a:lvl6pPr marL="2286000" algn="l" defTabSz="914400" rtl="0" eaLnBrk="1" latinLnBrk="0" hangingPunct="1">
      <a:defRPr sz="1600" b="1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6pPr>
    <a:lvl7pPr marL="2743200" algn="l" defTabSz="914400" rtl="0" eaLnBrk="1" latinLnBrk="0" hangingPunct="1">
      <a:defRPr sz="1600" b="1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7pPr>
    <a:lvl8pPr marL="3200400" algn="l" defTabSz="914400" rtl="0" eaLnBrk="1" latinLnBrk="0" hangingPunct="1">
      <a:defRPr sz="1600" b="1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8pPr>
    <a:lvl9pPr marL="3657600" algn="l" defTabSz="914400" rtl="0" eaLnBrk="1" latinLnBrk="0" hangingPunct="1">
      <a:defRPr sz="1600" b="1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iner, Kelly A CTR NAVAIR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4C00"/>
    <a:srgbClr val="008000"/>
    <a:srgbClr val="660066"/>
    <a:srgbClr val="990099"/>
    <a:srgbClr val="000000"/>
    <a:srgbClr val="0000FF"/>
    <a:srgbClr val="0033CC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5470" autoAdjust="0"/>
  </p:normalViewPr>
  <p:slideViewPr>
    <p:cSldViewPr>
      <p:cViewPr>
        <p:scale>
          <a:sx n="100" d="100"/>
          <a:sy n="100" d="100"/>
        </p:scale>
        <p:origin x="-282" y="-132"/>
      </p:cViewPr>
      <p:guideLst>
        <p:guide orient="horz" pos="720"/>
        <p:guide pos="3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894"/>
    </p:cViewPr>
  </p:sorterViewPr>
  <p:notesViewPr>
    <p:cSldViewPr>
      <p:cViewPr varScale="1">
        <p:scale>
          <a:sx n="83" d="100"/>
          <a:sy n="83" d="100"/>
        </p:scale>
        <p:origin x="-3792" y="-78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defTabSz="914191" eaLnBrk="0" hangingPunct="0">
              <a:defRPr sz="1200" b="0" baseline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46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algn="r" defTabSz="914191" eaLnBrk="0" hangingPunct="0">
              <a:defRPr sz="1200" b="0" baseline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304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defTabSz="914191" eaLnBrk="0" hangingPunct="0">
              <a:defRPr sz="1200" b="0" baseline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39200"/>
            <a:ext cx="3046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algn="r" defTabSz="914191" eaLnBrk="0" hangingPunct="0">
              <a:defRPr sz="1200" b="0" baseline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55D4AF1-6523-424C-BF7F-3B3DB2E84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60" tIns="46229" rIns="92460" bIns="46229" numCol="1" anchor="t" anchorCtr="0" compatLnSpc="1">
            <a:prstTxWarp prst="textNoShape">
              <a:avLst/>
            </a:prstTxWarp>
          </a:bodyPr>
          <a:lstStyle>
            <a:lvl1pPr defTabSz="925398" eaLnBrk="0" hangingPunct="0">
              <a:defRPr sz="1200" b="0" baseline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8913" y="0"/>
            <a:ext cx="30003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60" tIns="46229" rIns="92460" bIns="46229" numCol="1" anchor="t" anchorCtr="0" compatLnSpc="1">
            <a:prstTxWarp prst="textNoShape">
              <a:avLst/>
            </a:prstTxWarp>
          </a:bodyPr>
          <a:lstStyle>
            <a:lvl1pPr algn="r" defTabSz="925398" eaLnBrk="0" hangingPunct="0">
              <a:defRPr sz="1200" b="0" baseline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92150"/>
            <a:ext cx="4700587" cy="35258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0750" y="4449763"/>
            <a:ext cx="5157788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60" tIns="46229" rIns="92460" bIns="462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3325"/>
            <a:ext cx="30781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60" tIns="46229" rIns="92460" bIns="46229" numCol="1" anchor="b" anchorCtr="0" compatLnSpc="1">
            <a:prstTxWarp prst="textNoShape">
              <a:avLst/>
            </a:prstTxWarp>
          </a:bodyPr>
          <a:lstStyle>
            <a:lvl1pPr defTabSz="925398" eaLnBrk="0" hangingPunct="0">
              <a:defRPr sz="1200" b="0" baseline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8913" y="8823325"/>
            <a:ext cx="30003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60" tIns="46229" rIns="92460" bIns="46229" numCol="1" anchor="b" anchorCtr="0" compatLnSpc="1">
            <a:prstTxWarp prst="textNoShape">
              <a:avLst/>
            </a:prstTxWarp>
          </a:bodyPr>
          <a:lstStyle>
            <a:lvl1pPr algn="r" defTabSz="925398" eaLnBrk="0" hangingPunct="0">
              <a:defRPr sz="1200" b="0" baseline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B962E7F3-D2A9-4CD2-93EC-CCE78F9D69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443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8"/>
          <p:cNvSpPr txBox="1"/>
          <p:nvPr userDrawn="1"/>
        </p:nvSpPr>
        <p:spPr>
          <a:xfrm>
            <a:off x="5505450" y="4995863"/>
            <a:ext cx="184785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i="1" dirty="0">
                <a:solidFill>
                  <a:srgbClr val="1C295B"/>
                </a:solidFill>
                <a:latin typeface="Arial Narrow" pitchFamily="34" charset="0"/>
                <a:ea typeface="+mn-ea"/>
                <a:cs typeface="+mn-cs"/>
              </a:rPr>
              <a:t>Presented by:</a:t>
            </a: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 rot="5400000" flipH="1" flipV="1">
            <a:off x="6985794" y="3455194"/>
            <a:ext cx="0" cy="3017838"/>
          </a:xfrm>
          <a:prstGeom prst="line">
            <a:avLst/>
          </a:prstGeom>
          <a:noFill/>
          <a:ln w="12700">
            <a:solidFill>
              <a:srgbClr val="897F3A"/>
            </a:solidFill>
            <a:round/>
            <a:headEnd type="diamond" w="sm" len="sm"/>
            <a:tailEnd type="diamond" w="sm" len="sm"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kern="0">
              <a:solidFill>
                <a:sysClr val="windowText" lastClr="000000"/>
              </a:solidFill>
              <a:ea typeface="+mn-ea"/>
              <a:cs typeface="+mn-cs"/>
            </a:endParaRP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rot="5400000" flipH="1" flipV="1">
            <a:off x="6985794" y="4434681"/>
            <a:ext cx="0" cy="3017838"/>
          </a:xfrm>
          <a:prstGeom prst="line">
            <a:avLst/>
          </a:prstGeom>
          <a:noFill/>
          <a:ln w="12700">
            <a:solidFill>
              <a:srgbClr val="897F3A"/>
            </a:solidFill>
            <a:round/>
            <a:headEnd type="diamond" w="sm" len="sm"/>
            <a:tailEnd type="diamond" w="sm" len="sm"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kern="0">
              <a:solidFill>
                <a:sysClr val="windowText" lastClr="000000"/>
              </a:solidFill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5505451" y="5232401"/>
            <a:ext cx="2876550" cy="284479"/>
          </a:xfrm>
          <a:prstGeom prst="rect">
            <a:avLst/>
          </a:prstGeom>
        </p:spPr>
        <p:txBody>
          <a:bodyPr/>
          <a:lstStyle>
            <a:lvl1pPr>
              <a:defRPr sz="1400" b="1">
                <a:latin typeface="Arial Narrow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20"/>
          </p:nvPr>
        </p:nvSpPr>
        <p:spPr>
          <a:xfrm>
            <a:off x="5495925" y="5562600"/>
            <a:ext cx="2886075" cy="233363"/>
          </a:xfrm>
          <a:prstGeom prst="rect">
            <a:avLst/>
          </a:prstGeom>
        </p:spPr>
        <p:txBody>
          <a:bodyPr/>
          <a:lstStyle>
            <a:lvl1pPr>
              <a:defRPr sz="900" b="0"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22"/>
          </p:nvPr>
        </p:nvSpPr>
        <p:spPr>
          <a:xfrm>
            <a:off x="5495925" y="5861051"/>
            <a:ext cx="2886075" cy="284479"/>
          </a:xfrm>
          <a:prstGeom prst="rect">
            <a:avLst/>
          </a:prstGeom>
        </p:spPr>
        <p:txBody>
          <a:bodyPr/>
          <a:lstStyle>
            <a:lvl1pPr>
              <a:defRPr sz="1400" b="1">
                <a:latin typeface="Arial Narrow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23"/>
          </p:nvPr>
        </p:nvSpPr>
        <p:spPr>
          <a:xfrm>
            <a:off x="5486400" y="6191250"/>
            <a:ext cx="2895600" cy="233363"/>
          </a:xfrm>
          <a:prstGeom prst="rect">
            <a:avLst/>
          </a:prstGeom>
        </p:spPr>
        <p:txBody>
          <a:bodyPr/>
          <a:lstStyle>
            <a:lvl1pPr>
              <a:defRPr sz="900" b="0"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72A31-5FE9-4948-BAD5-7F63F4FDA5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BD0B3-B404-4B00-95DE-940321E8E1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508984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9199B-96E8-4102-AE03-E9FCDDAB66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1F2F4-818F-481D-98B4-903104FE2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727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86560"/>
            <a:ext cx="4040188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3727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86560"/>
            <a:ext cx="4041775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61C21-3FF8-4A9C-ABC5-94ECB0B214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CBA5F-0C86-48B7-82DC-5B7CF45859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0C2EC-EDD8-40AB-9A66-DF7E2AB38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6858000" cy="7524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508984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B9FD7-72B2-4888-8F3A-FE3FA91B47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7143F-17D6-4B50-BA16-F1A4626D71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727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86560"/>
            <a:ext cx="4040188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3727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86560"/>
            <a:ext cx="4041775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78F2C-1EC4-43F9-9C64-2222AA9CED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727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86560"/>
            <a:ext cx="4040188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3727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86560"/>
            <a:ext cx="4041775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7B48D-498D-4EFD-A88C-8945E9DEC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0BCF4-EC10-4DA2-AFE3-E16A26A22B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2910B-C049-4C7D-B90E-D7BCF29275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1_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>
            <a:grpSpLocks/>
          </p:cNvGrpSpPr>
          <p:nvPr userDrawn="1"/>
        </p:nvGrpSpPr>
        <p:grpSpPr bwMode="auto">
          <a:xfrm>
            <a:off x="438150" y="4121150"/>
            <a:ext cx="8315325" cy="57150"/>
            <a:chOff x="438148" y="3838575"/>
            <a:chExt cx="8315734" cy="57150"/>
          </a:xfrm>
        </p:grpSpPr>
        <p:sp>
          <p:nvSpPr>
            <p:cNvPr id="8" name="Line 18"/>
            <p:cNvSpPr>
              <a:spLocks noChangeShapeType="1"/>
            </p:cNvSpPr>
            <p:nvPr userDrawn="1"/>
          </p:nvSpPr>
          <p:spPr bwMode="ltGray">
            <a:xfrm>
              <a:off x="438148" y="3838575"/>
              <a:ext cx="8315734" cy="0"/>
            </a:xfrm>
            <a:prstGeom prst="line">
              <a:avLst/>
            </a:prstGeom>
            <a:ln>
              <a:solidFill>
                <a:srgbClr val="447C3B"/>
              </a:solidFill>
              <a:headEnd type="none" w="sm" len="sm"/>
              <a:tailEnd type="none" w="sm" len="sm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baseline="0" dirty="0">
                <a:solidFill>
                  <a:srgbClr val="002060"/>
                </a:solidFill>
                <a:cs typeface="Times New Roman" pitchFamily="18" charset="0"/>
              </a:endParaRPr>
            </a:p>
          </p:txBody>
        </p:sp>
        <p:sp>
          <p:nvSpPr>
            <p:cNvPr id="9" name="Line 19"/>
            <p:cNvSpPr>
              <a:spLocks noChangeShapeType="1"/>
            </p:cNvSpPr>
            <p:nvPr userDrawn="1"/>
          </p:nvSpPr>
          <p:spPr bwMode="auto">
            <a:xfrm>
              <a:off x="438148" y="3890963"/>
              <a:ext cx="8315734" cy="4762"/>
            </a:xfrm>
            <a:prstGeom prst="line">
              <a:avLst/>
            </a:prstGeom>
            <a:noFill/>
            <a:ln w="50800">
              <a:solidFill>
                <a:srgbClr val="00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baseline="0" dirty="0">
                <a:solidFill>
                  <a:srgbClr val="002060"/>
                </a:solidFill>
                <a:latin typeface="Arial"/>
                <a:cs typeface="Times New Roman" pitchFamily="18" charset="0"/>
              </a:endParaRPr>
            </a:p>
          </p:txBody>
        </p:sp>
      </p:grpSp>
      <p:grpSp>
        <p:nvGrpSpPr>
          <p:cNvPr id="10" name="Group 16"/>
          <p:cNvGrpSpPr>
            <a:grpSpLocks/>
          </p:cNvGrpSpPr>
          <p:nvPr userDrawn="1"/>
        </p:nvGrpSpPr>
        <p:grpSpPr bwMode="auto">
          <a:xfrm>
            <a:off x="4572000" y="1104900"/>
            <a:ext cx="57150" cy="5372100"/>
            <a:chOff x="4595174" y="942975"/>
            <a:chExt cx="56628" cy="5610225"/>
          </a:xfrm>
        </p:grpSpPr>
        <p:sp>
          <p:nvSpPr>
            <p:cNvPr id="11" name="Line 24"/>
            <p:cNvSpPr>
              <a:spLocks noChangeShapeType="1"/>
            </p:cNvSpPr>
            <p:nvPr/>
          </p:nvSpPr>
          <p:spPr bwMode="ltGray">
            <a:xfrm rot="16200000">
              <a:off x="1790062" y="3748088"/>
              <a:ext cx="5610225" cy="0"/>
            </a:xfrm>
            <a:prstGeom prst="line">
              <a:avLst/>
            </a:prstGeom>
            <a:ln>
              <a:solidFill>
                <a:srgbClr val="447C3B"/>
              </a:solidFill>
              <a:headEnd type="none" w="sm" len="sm"/>
              <a:tailEnd type="none" w="sm" len="sm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baseline="0" dirty="0">
                <a:solidFill>
                  <a:srgbClr val="002060"/>
                </a:solidFill>
                <a:cs typeface="Times New Roman" pitchFamily="18" charset="0"/>
              </a:endParaRPr>
            </a:p>
          </p:txBody>
        </p:sp>
        <p:sp>
          <p:nvSpPr>
            <p:cNvPr id="12" name="Line 25"/>
            <p:cNvSpPr>
              <a:spLocks noChangeShapeType="1"/>
            </p:cNvSpPr>
            <p:nvPr/>
          </p:nvSpPr>
          <p:spPr bwMode="auto">
            <a:xfrm rot="16200000">
              <a:off x="1844330" y="3745728"/>
              <a:ext cx="5610225" cy="4719"/>
            </a:xfrm>
            <a:prstGeom prst="line">
              <a:avLst/>
            </a:prstGeom>
            <a:noFill/>
            <a:ln w="50800">
              <a:solidFill>
                <a:srgbClr val="00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baseline="0" dirty="0">
                <a:solidFill>
                  <a:srgbClr val="002060"/>
                </a:solidFill>
                <a:latin typeface="Arial"/>
                <a:cs typeface="Times New Roman" pitchFamily="18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989012" y="0"/>
            <a:ext cx="7764869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914401"/>
            <a:ext cx="4343400" cy="3124200"/>
          </a:xfrm>
          <a:prstGeom prst="rect">
            <a:avLst/>
          </a:prstGeom>
        </p:spPr>
        <p:txBody>
          <a:bodyPr/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Ø"/>
              <a:defRPr/>
            </a:lvl1pPr>
            <a:lvl2pPr marL="573088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b="0"/>
            </a:lvl2pPr>
            <a:lvl3pPr marL="914400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–"/>
              <a:defRPr b="0"/>
            </a:lvl3pPr>
            <a:lvl4pPr marL="12557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»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343400" cy="3276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Ø"/>
              <a:defRPr lang="en-US" dirty="0" smtClean="0"/>
            </a:lvl1pPr>
            <a:lvl2pPr marL="573088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lang="en-US" sz="2000" b="0" dirty="0" smtClean="0"/>
            </a:lvl2pPr>
            <a:lvl3pPr marL="914400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lang="en-US" b="0" dirty="0" smtClean="0"/>
            </a:lvl3pPr>
            <a:lvl4pPr marL="12557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»"/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52400" y="4352636"/>
            <a:ext cx="4343400" cy="215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Ø"/>
              <a:defRPr lang="en-US" dirty="0" smtClean="0"/>
            </a:lvl1pPr>
            <a:lvl2pPr marL="573088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lang="en-US" sz="2000" b="0" dirty="0" smtClean="0"/>
            </a:lvl2pPr>
            <a:lvl3pPr marL="914400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lang="en-US" b="0" dirty="0" smtClean="0"/>
            </a:lvl3pPr>
            <a:lvl4pPr marL="12557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»"/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352636"/>
            <a:ext cx="4343400" cy="215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Ø"/>
              <a:defRPr lang="en-US" dirty="0" smtClean="0"/>
            </a:lvl1pPr>
            <a:lvl2pPr marL="573088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lang="en-US" sz="2000" b="0" dirty="0" smtClean="0"/>
            </a:lvl2pPr>
            <a:lvl3pPr marL="914400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lang="en-US" b="0" dirty="0" smtClean="0"/>
            </a:lvl3pPr>
            <a:lvl4pPr marL="12557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»"/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28E04-BFE0-4B69-B7CF-CD18434328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508984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BD4CF-55F3-4FAD-BB19-9DCD8BEB4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CA6FB-02EE-474E-A84E-93CEE9B8EA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727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86560"/>
            <a:ext cx="4040188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3727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86560"/>
            <a:ext cx="4041775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D4A9B-A462-4D72-93F2-0D29F3A107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F2BF8-0A8E-4C06-892E-60EB52D38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06E4-2CF7-427F-99FD-B64EC1DF6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7819" y="2450828"/>
            <a:ext cx="9016180" cy="814886"/>
          </a:xfrm>
          <a:prstGeom prst="rect">
            <a:avLst/>
          </a:prstGeom>
        </p:spPr>
        <p:txBody>
          <a:bodyPr/>
          <a:lstStyle>
            <a:lvl1pPr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24E06-BF3C-430A-9C95-67BA9303A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04E2-670C-4750-92F3-EB2D6FF25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6F59E-2C6E-4C52-A717-DB1003DFC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7819" y="2450828"/>
            <a:ext cx="9016180" cy="814886"/>
          </a:xfrm>
          <a:prstGeom prst="rect">
            <a:avLst/>
          </a:prstGeom>
        </p:spPr>
        <p:txBody>
          <a:bodyPr/>
          <a:lstStyle>
            <a:lvl1pPr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E69FB-94CF-485A-BA61-E31A7C066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7819" y="2450828"/>
            <a:ext cx="9016180" cy="814886"/>
          </a:xfrm>
          <a:prstGeom prst="rect">
            <a:avLst/>
          </a:prstGeom>
        </p:spPr>
        <p:txBody>
          <a:bodyPr anchor="ctr"/>
          <a:lstStyle>
            <a:lvl1pPr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E74EC-DF14-49EB-9A05-F0B3DE16F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508984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283664FE-82FC-42BA-A290-2C162C8EED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06B6A1A5-94D9-48BE-9DC6-6F956148D6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727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86560"/>
            <a:ext cx="4040188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3727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86560"/>
            <a:ext cx="4041775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813BDBE1-9F0A-4690-8F5D-8C91DC683C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85BD3ACF-A3B1-4E74-B117-039909F9F6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36074-FB28-40B5-83DA-9B476DD092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C825FAF0-9F9E-4AA5-BE23-A2CB0CE868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4887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1C295B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04887"/>
            <a:ext cx="5111750" cy="54771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1CFF64D9-E859-4BCE-A0E1-9B68E30D6D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43279"/>
            <a:ext cx="5486400" cy="388429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48E5BEF7-EA14-40FF-8219-59FF351C29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5518150" y="4978400"/>
            <a:ext cx="22352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i="1" baseline="0" dirty="0">
                <a:solidFill>
                  <a:srgbClr val="1C295B"/>
                </a:solidFill>
                <a:latin typeface="Arial Narrow" pitchFamily="34" charset="0"/>
                <a:cs typeface="+mn-cs"/>
              </a:rPr>
              <a:t>Presented to:</a:t>
            </a:r>
            <a:endParaRPr lang="en-US" sz="1000" i="1" baseline="0" dirty="0">
              <a:solidFill>
                <a:srgbClr val="1C295B"/>
              </a:solidFill>
              <a:latin typeface="Arial" pitchFamily="34" charset="0"/>
              <a:cs typeface="+mn-cs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5518150" y="5680075"/>
            <a:ext cx="184785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i="1" baseline="0" dirty="0">
                <a:solidFill>
                  <a:srgbClr val="1C295B"/>
                </a:solidFill>
                <a:latin typeface="Arial Narrow" pitchFamily="34" charset="0"/>
                <a:cs typeface="+mn-cs"/>
              </a:rPr>
              <a:t>Presented by:</a:t>
            </a:r>
          </a:p>
        </p:txBody>
      </p:sp>
      <p:sp>
        <p:nvSpPr>
          <p:cNvPr id="12" name="Line 10"/>
          <p:cNvSpPr>
            <a:spLocks noChangeShapeType="1"/>
          </p:cNvSpPr>
          <p:nvPr userDrawn="1"/>
        </p:nvSpPr>
        <p:spPr bwMode="auto">
          <a:xfrm rot="5400000" flipH="1" flipV="1">
            <a:off x="6985794" y="3455194"/>
            <a:ext cx="0" cy="3017838"/>
          </a:xfrm>
          <a:prstGeom prst="line">
            <a:avLst/>
          </a:prstGeom>
          <a:noFill/>
          <a:ln w="12700">
            <a:solidFill>
              <a:srgbClr val="897F3A"/>
            </a:solidFill>
            <a:round/>
            <a:headEnd type="diamond" w="sm" len="sm"/>
            <a:tailEnd type="diamond" w="sm" len="sm"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kern="0" baseline="0" dirty="0">
              <a:solidFill>
                <a:sysClr val="windowText" lastClr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3" name="Line 9"/>
          <p:cNvSpPr>
            <a:spLocks noChangeShapeType="1"/>
          </p:cNvSpPr>
          <p:nvPr userDrawn="1"/>
        </p:nvSpPr>
        <p:spPr bwMode="auto">
          <a:xfrm rot="5400000" flipH="1" flipV="1">
            <a:off x="6985794" y="4915694"/>
            <a:ext cx="0" cy="3017838"/>
          </a:xfrm>
          <a:prstGeom prst="line">
            <a:avLst/>
          </a:prstGeom>
          <a:noFill/>
          <a:ln w="12700">
            <a:solidFill>
              <a:srgbClr val="897F3A"/>
            </a:solidFill>
            <a:round/>
            <a:headEnd type="diamond" w="sm" len="sm"/>
            <a:tailEnd type="diamond" w="sm" len="sm"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kern="0" baseline="0" dirty="0">
              <a:solidFill>
                <a:sysClr val="windowText" lastClr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517515" y="5130800"/>
            <a:ext cx="2916237" cy="284479"/>
          </a:xfrm>
          <a:prstGeom prst="rect">
            <a:avLst/>
          </a:prstGeom>
        </p:spPr>
        <p:txBody>
          <a:bodyPr/>
          <a:lstStyle>
            <a:lvl1pPr>
              <a:defRPr sz="1400" b="1">
                <a:latin typeface="Arial Narrow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5517515" y="5831840"/>
            <a:ext cx="2916237" cy="284479"/>
          </a:xfrm>
          <a:prstGeom prst="rect">
            <a:avLst/>
          </a:prstGeom>
        </p:spPr>
        <p:txBody>
          <a:bodyPr/>
          <a:lstStyle>
            <a:lvl1pPr>
              <a:defRPr sz="1400" b="1">
                <a:latin typeface="Arial Narrow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8"/>
          </p:nvPr>
        </p:nvSpPr>
        <p:spPr>
          <a:xfrm>
            <a:off x="7324725" y="4734559"/>
            <a:ext cx="1250950" cy="223203"/>
          </a:xfrm>
          <a:prstGeom prst="rect">
            <a:avLst/>
          </a:prstGeom>
        </p:spPr>
        <p:txBody>
          <a:bodyPr/>
          <a:lstStyle>
            <a:lvl1pPr>
              <a:defRPr sz="1100" b="1" i="1" baseline="0"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5517515" y="5435600"/>
            <a:ext cx="2946400" cy="233363"/>
          </a:xfrm>
          <a:prstGeom prst="rect">
            <a:avLst/>
          </a:prstGeom>
        </p:spPr>
        <p:txBody>
          <a:bodyPr/>
          <a:lstStyle>
            <a:lvl1pPr>
              <a:defRPr sz="900" b="0"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20"/>
          </p:nvPr>
        </p:nvSpPr>
        <p:spPr>
          <a:xfrm>
            <a:off x="5517515" y="6136640"/>
            <a:ext cx="2946400" cy="233363"/>
          </a:xfrm>
          <a:prstGeom prst="rect">
            <a:avLst/>
          </a:prstGeom>
        </p:spPr>
        <p:txBody>
          <a:bodyPr/>
          <a:lstStyle>
            <a:lvl1pPr>
              <a:defRPr sz="900" b="0"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854BB760-63D7-4F05-92C6-FE3D7D3C95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508984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DB56F-E801-47F6-92D4-83C18D099F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E98D3-8576-4396-974B-6DAA0722BC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727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86560"/>
            <a:ext cx="4040188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3727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86560"/>
            <a:ext cx="4041775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F7AF8-ADB4-4A26-AD4F-219D4B0E5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0E730-1448-4358-BFE2-D96E7DA5E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C5F24-9EF8-4176-950C-8543A279C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508984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b="0" baseline="-25000">
                <a:ea typeface="+mn-ea"/>
              </a:defRPr>
            </a:lvl1pPr>
          </a:lstStyle>
          <a:p>
            <a:pPr>
              <a:defRPr/>
            </a:pPr>
            <a:fld id="{635F7F2F-CC2B-4EC1-BC27-A92B1EEF3E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5800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77000"/>
            <a:ext cx="1905000" cy="228600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458200" y="914400"/>
            <a:ext cx="381000" cy="228600"/>
          </a:xfrm>
        </p:spPr>
        <p:txBody>
          <a:bodyPr/>
          <a:lstStyle>
            <a:lvl1pPr algn="ctr" eaLnBrk="0" hangingPunct="0">
              <a:buFontTx/>
              <a:buChar char="•"/>
              <a:defRPr>
                <a:latin typeface="Arial" charset="0"/>
              </a:defRPr>
            </a:lvl1pPr>
          </a:lstStyle>
          <a:p>
            <a:pPr>
              <a:defRPr/>
            </a:pPr>
            <a:fld id="{3537EF38-019E-49BD-8E31-CB4FF91FF3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b="0" baseline="-25000">
                <a:ea typeface="+mn-ea"/>
              </a:defRPr>
            </a:lvl1pPr>
          </a:lstStyle>
          <a:p>
            <a:pPr>
              <a:defRPr/>
            </a:pPr>
            <a:fld id="{C3C41F62-DA51-46AF-A201-F3CA67E4D3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727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86560"/>
            <a:ext cx="4040188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3727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86560"/>
            <a:ext cx="4041775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b="0" baseline="-25000">
                <a:ea typeface="+mn-ea"/>
              </a:defRPr>
            </a:lvl1pPr>
          </a:lstStyle>
          <a:p>
            <a:pPr>
              <a:defRPr/>
            </a:pPr>
            <a:fld id="{6F6D0145-2574-469D-A9FB-ECAC25CF56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b="0" baseline="-25000">
                <a:ea typeface="+mn-ea"/>
              </a:defRPr>
            </a:lvl1pPr>
          </a:lstStyle>
          <a:p>
            <a:pPr>
              <a:defRPr/>
            </a:pPr>
            <a:fld id="{35EC0D96-A12D-4E3C-9B6E-A35CAECC81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b="0" baseline="-25000">
                <a:ea typeface="+mn-ea"/>
              </a:defRPr>
            </a:lvl1pPr>
          </a:lstStyle>
          <a:p>
            <a:pPr>
              <a:defRPr/>
            </a:pPr>
            <a:fld id="{9CE15F83-2E14-4A31-83D8-8F393E9770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4887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1C295B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04887"/>
            <a:ext cx="5111750" cy="54771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66938"/>
            <a:ext cx="3008313" cy="43897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b="0" baseline="-25000">
                <a:ea typeface="+mn-ea"/>
              </a:defRPr>
            </a:lvl1pPr>
          </a:lstStyle>
          <a:p>
            <a:pPr>
              <a:defRPr/>
            </a:pPr>
            <a:fld id="{4EDEFF7F-4EA4-4EA6-8E3E-4CE2E1907E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43279"/>
            <a:ext cx="5486400" cy="388429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b="0" baseline="-25000">
                <a:ea typeface="+mn-ea"/>
              </a:defRPr>
            </a:lvl1pPr>
          </a:lstStyle>
          <a:p>
            <a:pPr>
              <a:defRPr/>
            </a:pPr>
            <a:fld id="{103FEAB4-7C49-4F7B-A1B6-416CBE4467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508984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97416-93BF-448E-9636-C5AA608C14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9EE54-44CA-40FD-A413-0BA3280766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727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86560"/>
            <a:ext cx="4040188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3727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86560"/>
            <a:ext cx="4041775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DA121-9354-4748-9F61-4B31B55B6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3B65A-5BFD-4C12-8622-A15C74405B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276225"/>
            <a:ext cx="8782050" cy="4032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92113" y="1701800"/>
            <a:ext cx="4038600" cy="4702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3113" y="1701800"/>
            <a:ext cx="4038600" cy="4702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91575" y="6581775"/>
            <a:ext cx="352425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E85DE-1D10-4E29-8C93-17C7B1AA9F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24F6D-ED29-4944-90D1-529DE4E59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7819" y="2450828"/>
            <a:ext cx="9016180" cy="814886"/>
          </a:xfrm>
          <a:prstGeom prst="rect">
            <a:avLst/>
          </a:prstGeom>
        </p:spPr>
        <p:txBody>
          <a:bodyPr/>
          <a:lstStyle>
            <a:lvl1pPr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72971-686B-46D4-AB0F-0BA40A79D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508984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baseline="-25000"/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8C0DC4BA-25BB-409B-B95C-BA0181D1E6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FC0EF532-309A-4052-8D42-17EE54972A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727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86560"/>
            <a:ext cx="4040188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3727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86560"/>
            <a:ext cx="4041775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F5C05345-0681-46DD-B9AC-BE548665C6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1240939D-9223-4C8E-A65D-2EBAC597B9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FE2481CD-8D46-4CA0-A68E-AA7172F2DD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4887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1C295B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04887"/>
            <a:ext cx="5111750" cy="54771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66938"/>
            <a:ext cx="3008313" cy="43897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42A31125-4790-4852-92B1-79A029DA33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43279"/>
            <a:ext cx="5486400" cy="388429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438D8439-62A7-4EC0-AFD0-1AEC67D95C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7819" y="2450828"/>
            <a:ext cx="9016180" cy="814886"/>
          </a:xfrm>
          <a:prstGeom prst="rect">
            <a:avLst/>
          </a:prstGeom>
        </p:spPr>
        <p:txBody>
          <a:bodyPr anchor="ctr"/>
          <a:lstStyle>
            <a:lvl1pPr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CB82DE2B-61DC-4134-8B73-3033AAA7BF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5800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77000"/>
            <a:ext cx="1905000" cy="228600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6465" y="0"/>
            <a:ext cx="6237211" cy="7518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322"/>
            <a:ext cx="8229600" cy="508984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>
                <a:solidFill>
                  <a:prstClr val="white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C30EF01-34A2-44A2-938B-BC382E5AD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508984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baseline="-25000"/>
            </a:lvl1pPr>
          </a:lstStyle>
          <a:p>
            <a:pPr>
              <a:defRPr/>
            </a:pPr>
            <a:r>
              <a:rPr lang="en-US"/>
              <a:t>Rapid Contract Drumbeat #1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0A3E3D3F-D88C-4EA2-AAE5-ADEEF878F8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#1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BF95C481-E6DF-486F-9193-5CBEAF5A7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727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86560"/>
            <a:ext cx="4040188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3727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86560"/>
            <a:ext cx="4041775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#1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B1018134-3E22-40B5-BBDA-F53699861A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#1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8E280600-060B-421E-83C5-C5947A7914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#1</a:t>
            </a: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6F3CF7CB-0865-40EB-B90B-D250C126FC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4887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1C295B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04887"/>
            <a:ext cx="5111750" cy="54771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66938"/>
            <a:ext cx="3008313" cy="43897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#1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6389DA4A-C592-4B8C-8A3B-5BEE6D786B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43279"/>
            <a:ext cx="5486400" cy="388429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#1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D817F2DF-0824-4B5A-9DDA-E7607DD605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508984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baseline="-25000"/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66E625C6-98CA-4A3E-B534-A7D684D52E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322095A6-D89D-43F2-A4B0-9A4956FA45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508984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7A549E76-4016-4E34-A296-195D685BE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727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86560"/>
            <a:ext cx="4040188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3727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86560"/>
            <a:ext cx="4041775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58522BC6-AE96-4B7E-8215-D7202FEEDC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A1E58B1B-620C-4AA2-9B31-1C59B8A51A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66B7B1E5-178C-41E8-AD95-85005BA885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4887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1C295B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04887"/>
            <a:ext cx="5111750" cy="54771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66938"/>
            <a:ext cx="3008313" cy="43897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4CF2AD4E-65F2-45BB-B138-FAE1AE10C1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43279"/>
            <a:ext cx="5486400" cy="388429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24686897-8B75-46A2-91DB-DF409162AA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508984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21C1BEA4-80D2-44C3-A862-966C0898BF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944F56A0-8097-4E13-9475-FBD128B0E5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D1DB86CC-DB14-4BAC-83C3-5EE88C4C9E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727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86560"/>
            <a:ext cx="4040188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3727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86560"/>
            <a:ext cx="4041775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DDE35A5C-C27B-42E2-AF47-E0928666A8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01A30BA0-8C29-4E87-A3C6-CB9825D095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247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75360"/>
            <a:ext cx="4038600" cy="515080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75360"/>
            <a:ext cx="4038600" cy="515080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742CF71A-EE62-4311-BDF2-E17BA05074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EF1207B6-BE4B-401E-9A28-B8B07E1E65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4887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1C295B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04887"/>
            <a:ext cx="5111750" cy="54771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66938"/>
            <a:ext cx="3008313" cy="43897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8BD2803-9077-458B-8C59-CE0B62D54B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43279"/>
            <a:ext cx="5486400" cy="388429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D90069CB-2006-490E-A5AC-346979F857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508984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baseline="-2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155C4483-3A9D-4DCC-AA4E-12CAC8ADBC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75360"/>
            <a:ext cx="4038600" cy="5150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15992F00-1323-4DBE-BD0F-64A26E62D6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727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86560"/>
            <a:ext cx="4040188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3727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86560"/>
            <a:ext cx="4041775" cy="4439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FDECB47E-E744-460E-8A65-707BE1D29C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74C95FCB-7300-4A75-905D-F356EDCCDE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FB3FA8D5-C83C-420C-BF5D-B582472338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4887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1C295B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04887"/>
            <a:ext cx="5111750" cy="54771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66938"/>
            <a:ext cx="3008313" cy="43897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1CDB2B85-CB7D-47FE-879C-01845E3DFF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43279"/>
            <a:ext cx="5486400" cy="388429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-25000">
                <a:latin typeface="Arial" pitchFamily="34" charset="0"/>
              </a:defRPr>
            </a:lvl1pPr>
          </a:lstStyle>
          <a:p>
            <a:pPr>
              <a:defRPr/>
            </a:pPr>
            <a:fld id="{21BC4878-C861-4782-9391-659DFB0F94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7819" y="2450828"/>
            <a:ext cx="9016180" cy="814886"/>
          </a:xfrm>
          <a:prstGeom prst="rect">
            <a:avLst/>
          </a:prstGeom>
        </p:spPr>
        <p:txBody>
          <a:bodyPr anchor="ctr"/>
          <a:lstStyle>
            <a:lvl1pPr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54C76-5EC1-4513-9E7B-A0C5FD7DD2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Aft>
                <a:spcPct val="0"/>
              </a:spcAft>
              <a:defRPr baseline="-2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Aft>
                <a:spcPct val="0"/>
              </a:spcAft>
              <a:defRPr baseline="-25000"/>
            </a:lvl1pPr>
          </a:lstStyle>
          <a:p>
            <a:pPr>
              <a:defRPr/>
            </a:pPr>
            <a:fld id="{B6676D45-0F53-48BC-8B72-CDE068CBCA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3588" y="1535113"/>
            <a:ext cx="3713162" cy="223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35113"/>
            <a:ext cx="3713163" cy="223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Aft>
                <a:spcPct val="0"/>
              </a:spcAft>
              <a:defRPr baseline="-2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Aft>
                <a:spcPct val="0"/>
              </a:spcAft>
              <a:defRPr baseline="-25000"/>
            </a:lvl1pPr>
          </a:lstStyle>
          <a:p>
            <a:pPr>
              <a:defRPr/>
            </a:pPr>
            <a:fld id="{36D3EF7D-6065-4CDE-9A08-22FF138AC2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Aft>
                <a:spcPct val="0"/>
              </a:spcAft>
              <a:defRPr baseline="-2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Aft>
                <a:spcPct val="0"/>
              </a:spcAft>
              <a:defRPr baseline="-25000"/>
            </a:lvl1pPr>
          </a:lstStyle>
          <a:p>
            <a:pPr>
              <a:defRPr/>
            </a:pPr>
            <a:fld id="{70E57680-845C-41C3-AA83-EC77168F5B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Aft>
                <a:spcPct val="0"/>
              </a:spcAft>
              <a:defRPr baseline="-2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Aft>
                <a:spcPct val="0"/>
              </a:spcAft>
              <a:defRPr baseline="-25000"/>
            </a:lvl1pPr>
          </a:lstStyle>
          <a:p>
            <a:pPr>
              <a:defRPr/>
            </a:pPr>
            <a:fld id="{4828A5E1-B487-4EBA-8A62-D3F60A6716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Aft>
                <a:spcPct val="0"/>
              </a:spcAft>
              <a:defRPr baseline="-2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 baseline="0">
                <a:solidFill>
                  <a:srgbClr val="000000"/>
                </a:solidFill>
                <a:latin typeface="Arial"/>
                <a:ea typeface="MS PGothic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Aft>
                <a:spcPct val="0"/>
              </a:spcAft>
              <a:defRPr baseline="-25000"/>
            </a:lvl1pPr>
          </a:lstStyle>
          <a:p>
            <a:pPr>
              <a:defRPr/>
            </a:pPr>
            <a:fld id="{FF80F8B4-9442-49F9-BEBC-62BA53D2FE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Aft>
                <a:spcPct val="0"/>
              </a:spcAft>
              <a:defRPr baseline="-25000"/>
            </a:lvl1pPr>
          </a:lstStyle>
          <a:p>
            <a:pPr>
              <a:defRPr/>
            </a:pPr>
            <a:fld id="{1240EA49-424C-4380-B18B-D3978B0B462A}" type="datetimeFigureOut">
              <a:rPr lang="en-US"/>
              <a:pPr>
                <a:defRPr/>
              </a:pPr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 baseline="0">
                <a:solidFill>
                  <a:srgbClr val="000000"/>
                </a:solidFill>
                <a:latin typeface="Arial"/>
                <a:ea typeface="MS PGothic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Aft>
                <a:spcPct val="0"/>
              </a:spcAft>
              <a:defRPr baseline="-25000"/>
            </a:lvl1pPr>
          </a:lstStyle>
          <a:p>
            <a:pPr>
              <a:defRPr/>
            </a:pPr>
            <a:fld id="{6996D5A5-B25D-4C3F-B453-7D9AB6410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9225"/>
            <a:ext cx="8023225" cy="4746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63588" y="1536700"/>
            <a:ext cx="7578725" cy="22352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Aft>
                <a:spcPct val="0"/>
              </a:spcAft>
              <a:defRPr baseline="-2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Aft>
                <a:spcPct val="0"/>
              </a:spcAft>
              <a:defRPr baseline="-25000"/>
            </a:lvl1pPr>
          </a:lstStyle>
          <a:p>
            <a:pPr>
              <a:defRPr/>
            </a:pPr>
            <a:fld id="{B1F9E69A-A71F-4A0F-B081-9EB09DC285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NavyBox1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984875" y="3282950"/>
            <a:ext cx="2909888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4" descr="NavyBox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128963" y="3287713"/>
            <a:ext cx="2909887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8" descr="NavyBox1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978525" y="4889500"/>
            <a:ext cx="2909888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7" descr="NavyBox1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3122613" y="4895850"/>
            <a:ext cx="2909887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6" descr="NavyBox1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266700" y="4894263"/>
            <a:ext cx="2909888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3" descr="NavyBox1.pn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273050" y="3286125"/>
            <a:ext cx="2909888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239713" y="1185863"/>
            <a:ext cx="6781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eaLnBrk="0" hangingPunct="0">
              <a:defRPr/>
            </a:pPr>
            <a:r>
              <a:rPr lang="en-US" sz="2000" baseline="0" dirty="0">
                <a:solidFill>
                  <a:srgbClr val="000000"/>
                </a:solidFill>
                <a:latin typeface="Arial"/>
                <a:ea typeface="+mn-ea"/>
                <a:cs typeface="Lucida Sans Unicode" pitchFamily="34" charset="0"/>
              </a:rPr>
              <a:t>Description/Summary of Program Requirements</a:t>
            </a:r>
          </a:p>
        </p:txBody>
      </p:sp>
      <p:sp>
        <p:nvSpPr>
          <p:cNvPr id="9" name="TextBox 28"/>
          <p:cNvSpPr txBox="1">
            <a:spLocks noChangeArrowheads="1"/>
          </p:cNvSpPr>
          <p:nvPr userDrawn="1"/>
        </p:nvSpPr>
        <p:spPr bwMode="auto">
          <a:xfrm>
            <a:off x="1755775" y="6562725"/>
            <a:ext cx="590073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b="0" baseline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The information provided  is for planning purposes and  is subject to change without notice.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508984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9A951-698E-4A15-ADFB-599035F3F5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3.png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13" Type="http://schemas.openxmlformats.org/officeDocument/2006/relationships/image" Target="../media/image14.png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image" Target="../media/image12.png"/><Relationship Id="rId5" Type="http://schemas.openxmlformats.org/officeDocument/2006/relationships/slideLayout" Target="../slideLayouts/slideLayout5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54.xml"/><Relationship Id="rId9" Type="http://schemas.openxmlformats.org/officeDocument/2006/relationships/image" Target="../media/image6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theme" Target="../theme/theme12.xml"/><Relationship Id="rId13" Type="http://schemas.openxmlformats.org/officeDocument/2006/relationships/image" Target="../media/image14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image" Target="../media/image12.png"/><Relationship Id="rId5" Type="http://schemas.openxmlformats.org/officeDocument/2006/relationships/slideLayout" Target="../slideLayouts/slideLayout62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61.xml"/><Relationship Id="rId9" Type="http://schemas.openxmlformats.org/officeDocument/2006/relationships/image" Target="../media/image6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image" Target="../media/image17.png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image" Target="../media/image16.png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69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68.xml"/><Relationship Id="rId9" Type="http://schemas.openxmlformats.org/officeDocument/2006/relationships/theme" Target="../theme/theme13.xml"/><Relationship Id="rId14" Type="http://schemas.openxmlformats.org/officeDocument/2006/relationships/image" Target="../media/image18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theme" Target="../theme/theme14.xml"/><Relationship Id="rId13" Type="http://schemas.openxmlformats.org/officeDocument/2006/relationships/image" Target="../media/image18.png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image" Target="../media/image16.png"/><Relationship Id="rId5" Type="http://schemas.openxmlformats.org/officeDocument/2006/relationships/slideLayout" Target="../slideLayouts/slideLayout77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76.xml"/><Relationship Id="rId9" Type="http://schemas.openxmlformats.org/officeDocument/2006/relationships/image" Target="../media/image6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image" Target="../media/image19.png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image" Target="../media/image16.png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84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83.xml"/><Relationship Id="rId9" Type="http://schemas.openxmlformats.org/officeDocument/2006/relationships/theme" Target="../theme/theme15.xml"/><Relationship Id="rId14" Type="http://schemas.openxmlformats.org/officeDocument/2006/relationships/image" Target="../media/image17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13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9.xml"/><Relationship Id="rId17" Type="http://schemas.openxmlformats.org/officeDocument/2006/relationships/image" Target="../media/image21.png"/><Relationship Id="rId2" Type="http://schemas.openxmlformats.org/officeDocument/2006/relationships/slideLayout" Target="../slideLayouts/slideLayout89.xml"/><Relationship Id="rId16" Type="http://schemas.openxmlformats.org/officeDocument/2006/relationships/image" Target="../media/image20.jpeg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2.xml"/><Relationship Id="rId15" Type="http://schemas.openxmlformats.org/officeDocument/2006/relationships/theme" Target="../theme/theme16.xml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Relationship Id="rId14" Type="http://schemas.openxmlformats.org/officeDocument/2006/relationships/slideLayout" Target="../slideLayouts/slideLayout101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04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theme" Target="../theme/theme17.xml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106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105.xml"/><Relationship Id="rId9" Type="http://schemas.openxmlformats.org/officeDocument/2006/relationships/image" Target="../media/image2.pn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09.xml"/><Relationship Id="rId7" Type="http://schemas.openxmlformats.org/officeDocument/2006/relationships/theme" Target="../theme/theme18.xml"/><Relationship Id="rId12" Type="http://schemas.openxmlformats.org/officeDocument/2006/relationships/image" Target="../media/image30.png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image" Target="../media/image29.png"/><Relationship Id="rId5" Type="http://schemas.openxmlformats.org/officeDocument/2006/relationships/slideLayout" Target="../slideLayouts/slideLayout111.xml"/><Relationship Id="rId10" Type="http://schemas.openxmlformats.org/officeDocument/2006/relationships/image" Target="../media/image28.png"/><Relationship Id="rId4" Type="http://schemas.openxmlformats.org/officeDocument/2006/relationships/slideLayout" Target="../slideLayouts/slideLayout110.xml"/><Relationship Id="rId9" Type="http://schemas.openxmlformats.org/officeDocument/2006/relationships/image" Target="../media/image1.png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15.xml"/><Relationship Id="rId7" Type="http://schemas.openxmlformats.org/officeDocument/2006/relationships/theme" Target="../theme/theme19.xml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117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16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3.xml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19.xml"/><Relationship Id="rId9" Type="http://schemas.openxmlformats.org/officeDocument/2006/relationships/theme" Target="../theme/theme5.xml"/><Relationship Id="rId14" Type="http://schemas.openxmlformats.org/officeDocument/2006/relationships/image" Target="../media/image8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theme" Target="../theme/theme6.xml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28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27.xml"/><Relationship Id="rId9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33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6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38.xml"/><Relationship Id="rId7" Type="http://schemas.openxmlformats.org/officeDocument/2006/relationships/theme" Target="../theme/theme8.xml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40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13" Type="http://schemas.openxmlformats.org/officeDocument/2006/relationships/image" Target="../media/image14.pn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image" Target="../media/image12.png"/><Relationship Id="rId5" Type="http://schemas.openxmlformats.org/officeDocument/2006/relationships/slideLayout" Target="../slideLayouts/slideLayout4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5.xml"/><Relationship Id="rId9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9CA9C8">
                <a:alpha val="64998"/>
              </a:srgbClr>
            </a:gs>
            <a:gs pos="34000">
              <a:schemeClr val="bg1">
                <a:alpha val="0"/>
              </a:schemeClr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ave_v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3544888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1" descr="Rope_from_illthin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3470275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12" descr="Rope_from_illthin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4238625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3508375" y="6594475"/>
            <a:ext cx="2133600" cy="263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lnSpc>
                <a:spcPct val="90000"/>
              </a:lnSpc>
              <a:spcBef>
                <a:spcPct val="15000"/>
              </a:spcBef>
              <a:buSzPct val="100000"/>
              <a:defRPr sz="1400">
                <a:solidFill>
                  <a:srgbClr val="CCD2E2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BB98ACE-4A17-422D-89B1-20C9B1FCB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4579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60375" y="3540125"/>
            <a:ext cx="8229600" cy="7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1C2240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031" name="Picture 10" descr="NAVAIR_Logo-Blue_depth_13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905750" y="6657975"/>
            <a:ext cx="12382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NAVAIR-Sealw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071813" y="214313"/>
            <a:ext cx="2981325" cy="298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3980" r:id="rId2"/>
    <p:sldLayoutId id="2147484030" r:id="rId3"/>
    <p:sldLayoutId id="2147484031" r:id="rId4"/>
    <p:sldLayoutId id="2147484032" r:id="rId5"/>
    <p:sldLayoutId id="2147484033" r:id="rId6"/>
    <p:sldLayoutId id="2147484034" r:id="rId7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MS PGothic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MS PGothic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MS PGothic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MS PGothic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MS PGothic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rgbClr val="1C2240"/>
          </a:solidFill>
          <a:latin typeface="+mn-lt"/>
          <a:ea typeface="+mn-ea"/>
          <a:cs typeface="MS PGothic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MS PGothic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MS PGothic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MS PGothic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MS PGothic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9CA9C8">
                <a:alpha val="64998"/>
              </a:srgbClr>
            </a:gs>
            <a:gs pos="51000">
              <a:schemeClr val="bg1">
                <a:alpha val="0"/>
              </a:schemeClr>
            </a:gs>
          </a:gsLst>
          <a:lin ang="17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Wave_v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454275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24638"/>
            <a:ext cx="2895600" cy="2333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baseline="0">
                <a:solidFill>
                  <a:prstClr val="black">
                    <a:tint val="75000"/>
                  </a:prstClr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5675" y="6624638"/>
            <a:ext cx="2133600" cy="2333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rgbClr val="9CA9C8"/>
                </a:solidFill>
                <a:cs typeface="+mn-cs"/>
              </a:defRPr>
            </a:lvl1pPr>
          </a:lstStyle>
          <a:p>
            <a:pPr>
              <a:defRPr/>
            </a:pPr>
            <a:fld id="{0622DA96-D4DB-4785-A2B8-3FA6864D6E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59397" name="Picture 11" descr="Rope_from_illthin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39236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8" name="Picture 12" descr="Rope_from_illthin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16071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9" name="Picture 8" descr="NAVAIR_Logo-Blue_depth_13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05750" y="6657975"/>
            <a:ext cx="12382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0" name="Picture 12" descr="NAVAIR-Seal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817688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9CA9C8">
                <a:alpha val="64998"/>
              </a:srgbClr>
            </a:gs>
            <a:gs pos="51000">
              <a:schemeClr val="bg1">
                <a:alpha val="0"/>
              </a:schemeClr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Wave_Bottom_v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6591300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7" name="Picture 3" descr="Wave_v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8" name="Picture 13" descr="Rope_from_illthin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67151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9" name="Picture 15" descr="Rope_from_illthin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6515100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0" name="Picture 10" descr="NAVAIR_logo_White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848600" y="6654800"/>
            <a:ext cx="11715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1" name="Picture 11" descr="NAVAIR-Seal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6247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85838"/>
            <a:ext cx="82296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Main level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08763"/>
            <a:ext cx="2895600" cy="24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baseline="0">
                <a:solidFill>
                  <a:prstClr val="white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Rapid Contract Drumbeat #1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5675" y="6604000"/>
            <a:ext cx="2133600" cy="25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1A733580-B061-4F02-8EAD-E56DF65329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9CA9C8">
                <a:alpha val="64998"/>
              </a:srgbClr>
            </a:gs>
            <a:gs pos="51000">
              <a:schemeClr val="bg1">
                <a:alpha val="0"/>
              </a:schemeClr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Wave_Bottom_v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6591300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59" name="Picture 3" descr="Wave_v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0" name="Picture 13" descr="Rope_from_illthin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67151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1" name="Picture 15" descr="Rope_from_illthin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6515100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2" name="Picture 10" descr="NAVAIR_logo_White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848600" y="6654800"/>
            <a:ext cx="11715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3" name="Picture 11" descr="NAVAIR-Seal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066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85838"/>
            <a:ext cx="82296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Main level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08763"/>
            <a:ext cx="2895600" cy="24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baseline="0">
                <a:solidFill>
                  <a:prstClr val="white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5675" y="6604000"/>
            <a:ext cx="2133600" cy="25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6623829A-EA17-40F7-9842-578119108A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6" r:id="rId1"/>
    <p:sldLayoutId id="2147484067" r:id="rId2"/>
    <p:sldLayoutId id="2147484068" r:id="rId3"/>
    <p:sldLayoutId id="2147484069" r:id="rId4"/>
    <p:sldLayoutId id="2147484070" r:id="rId5"/>
    <p:sldLayoutId id="2147484071" r:id="rId6"/>
    <p:sldLayoutId id="2147484072" r:id="rId7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9CA9C8">
                <a:alpha val="64998"/>
              </a:srgbClr>
            </a:gs>
            <a:gs pos="51000">
              <a:schemeClr val="bg1">
                <a:alpha val="0"/>
              </a:schemeClr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Wave_Bottom_v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6591300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1" name="Picture 3" descr="Wave_v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2" name="Picture 13" descr="Rope_from_illthin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67151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3" name="Picture 15" descr="Rope_from_illthin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6515100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4" name="Picture 10" descr="NAVAIR_logo_White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848600" y="6654800"/>
            <a:ext cx="11715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5" name="Picture 11" descr="NAVAIR-Seal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885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85838"/>
            <a:ext cx="82296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Main level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5675" y="6604000"/>
            <a:ext cx="2133600" cy="254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aseline="0">
                <a:solidFill>
                  <a:prstClr val="white"/>
                </a:solidFill>
                <a:latin typeface="Arial"/>
                <a:ea typeface="ＭＳ Ｐゴシック" pitchFamily="-84" charset="-128"/>
                <a:cs typeface="+mn-cs"/>
              </a:defRPr>
            </a:lvl1pPr>
          </a:lstStyle>
          <a:p>
            <a:pPr>
              <a:defRPr/>
            </a:pPr>
            <a:fld id="{804C3F62-1D50-425F-80C3-023E67BD71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3" r:id="rId1"/>
    <p:sldLayoutId id="2147484074" r:id="rId2"/>
    <p:sldLayoutId id="2147484075" r:id="rId3"/>
    <p:sldLayoutId id="2147484076" r:id="rId4"/>
    <p:sldLayoutId id="2147484077" r:id="rId5"/>
    <p:sldLayoutId id="2147484078" r:id="rId6"/>
    <p:sldLayoutId id="2147484079" r:id="rId7"/>
    <p:sldLayoutId id="2147484080" r:id="rId8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MS PGothic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MS PGothic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9CA9C8">
                <a:alpha val="64998"/>
              </a:srgbClr>
            </a:gs>
            <a:gs pos="51000">
              <a:schemeClr val="bg1">
                <a:alpha val="0"/>
              </a:schemeClr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Wave_Bottom_v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6591300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7" name="Picture 3" descr="Wave_v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8" name="Picture 13" descr="Rope_from_illthin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67151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9" name="Picture 15" descr="Rope_from_illthin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6515100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0" name="Picture 10" descr="NAVAIR_logo_White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848600" y="6654800"/>
            <a:ext cx="11715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1" name="Picture 11" descr="NAVAIR-Seal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8807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85838"/>
            <a:ext cx="82296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Main level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08763"/>
            <a:ext cx="2895600" cy="24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baseline="0">
                <a:solidFill>
                  <a:prstClr val="white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5675" y="6604000"/>
            <a:ext cx="2133600" cy="25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8254AADD-F713-42A4-BDCD-CB0AD175C8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Wave_Bottom_v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6591300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59" name="Picture 3" descr="Wave_v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3860" name="Rectangle 4"/>
          <p:cNvSpPr>
            <a:spLocks noGrp="1" noChangeArrowheads="1"/>
          </p:cNvSpPr>
          <p:nvPr>
            <p:ph type="title"/>
          </p:nvPr>
        </p:nvSpPr>
        <p:spPr bwMode="gray">
          <a:xfrm>
            <a:off x="0" y="152400"/>
            <a:ext cx="9144000" cy="468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rgbClr val="1C2240"/>
            </a:outerShdw>
          </a:effectLst>
        </p:spPr>
        <p:txBody>
          <a:bodyPr vert="horz" wrap="square" lIns="61912" tIns="26987" rIns="61912" bIns="26987" numCol="1" anchor="ctr" anchorCtr="1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body" idx="1"/>
          </p:nvPr>
        </p:nvSpPr>
        <p:spPr bwMode="gray">
          <a:xfrm>
            <a:off x="763588" y="1535113"/>
            <a:ext cx="7578725" cy="2235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91440" rIns="90487" bIns="9144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6955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4475" y="6689725"/>
            <a:ext cx="2133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Tx/>
              <a:defRPr sz="900" b="0" baseline="0">
                <a:solidFill>
                  <a:srgbClr val="000000"/>
                </a:solidFill>
                <a:latin typeface="Franklin Gothic Medium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6955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03675" y="6665913"/>
            <a:ext cx="1117600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Tx/>
              <a:defRPr sz="900" b="0" baseline="0">
                <a:solidFill>
                  <a:srgbClr val="000000"/>
                </a:solidFill>
                <a:latin typeface="Franklin Gothic Medium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8F53E03-A563-4089-8B0A-B84B82F3F0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6264" name="Picture 13" descr="Rope_from_illthin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67151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5" name="Picture 15" descr="Rope_from_illthin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6515100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6" name="Picture 11" descr="NAVAIR-3starSeal-98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334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7" name="Picture 12" descr="NAVAIR_logo_White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848600" y="6654800"/>
            <a:ext cx="11715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8" r:id="rId1"/>
    <p:sldLayoutId id="2147484089" r:id="rId2"/>
    <p:sldLayoutId id="2147484090" r:id="rId3"/>
    <p:sldLayoutId id="2147484091" r:id="rId4"/>
    <p:sldLayoutId id="2147484092" r:id="rId5"/>
    <p:sldLayoutId id="2147484093" r:id="rId6"/>
    <p:sldLayoutId id="2147484094" r:id="rId7"/>
    <p:sldLayoutId id="2147484095" r:id="rId8"/>
  </p:sldLayoutIdLst>
  <p:hf hdr="0" ftr="0" dt="0"/>
  <p:txStyles>
    <p:titleStyle>
      <a:lvl1pPr algn="l" defTabSz="89535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89535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  <a:cs typeface="Tahoma" pitchFamily="34" charset="0"/>
        </a:defRPr>
      </a:lvl2pPr>
      <a:lvl3pPr algn="l" defTabSz="89535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  <a:cs typeface="Tahoma" pitchFamily="34" charset="0"/>
        </a:defRPr>
      </a:lvl3pPr>
      <a:lvl4pPr algn="l" defTabSz="89535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  <a:cs typeface="Tahoma" pitchFamily="34" charset="0"/>
        </a:defRPr>
      </a:lvl4pPr>
      <a:lvl5pPr algn="l" defTabSz="89535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  <a:cs typeface="Tahoma" pitchFamily="34" charset="0"/>
        </a:defRPr>
      </a:lvl5pPr>
      <a:lvl6pPr marL="457200" algn="l" defTabSz="895350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  <a:cs typeface="Tahoma" pitchFamily="34" charset="0"/>
        </a:defRPr>
      </a:lvl6pPr>
      <a:lvl7pPr marL="914400" algn="l" defTabSz="895350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  <a:cs typeface="Tahoma" pitchFamily="34" charset="0"/>
        </a:defRPr>
      </a:lvl7pPr>
      <a:lvl8pPr marL="1371600" algn="l" defTabSz="895350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  <a:cs typeface="Tahoma" pitchFamily="34" charset="0"/>
        </a:defRPr>
      </a:lvl8pPr>
      <a:lvl9pPr marL="1828800" algn="l" defTabSz="895350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  <a:cs typeface="Tahoma" pitchFamily="34" charset="0"/>
        </a:defRPr>
      </a:lvl9pPr>
    </p:titleStyle>
    <p:bodyStyle>
      <a:lvl1pPr marL="223838" indent="-223838" algn="l" defTabSz="895350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SzPct val="100000"/>
        <a:buChar char="•"/>
        <a:defRPr sz="2800" b="1">
          <a:solidFill>
            <a:srgbClr val="1C2240"/>
          </a:solidFill>
          <a:latin typeface="+mn-lt"/>
          <a:ea typeface="+mn-ea"/>
          <a:cs typeface="MS PGothic"/>
        </a:defRPr>
      </a:lvl1pPr>
      <a:lvl2pPr marL="561975" indent="-223838" algn="l" defTabSz="895350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SzPct val="100000"/>
        <a:buChar char="–"/>
        <a:defRPr sz="2400" b="1">
          <a:solidFill>
            <a:srgbClr val="1C2240"/>
          </a:solidFill>
          <a:latin typeface="+mn-lt"/>
          <a:ea typeface="+mn-ea"/>
          <a:cs typeface="MS PGothic"/>
        </a:defRPr>
      </a:lvl2pPr>
      <a:lvl3pPr marL="844550" indent="-168275" algn="l" defTabSz="895350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SzPct val="100000"/>
        <a:buChar char="•"/>
        <a:defRPr sz="2000" b="1">
          <a:solidFill>
            <a:srgbClr val="1C2240"/>
          </a:solidFill>
          <a:latin typeface="+mn-lt"/>
          <a:ea typeface="+mn-ea"/>
          <a:cs typeface="MS PGothic"/>
        </a:defRPr>
      </a:lvl3pPr>
      <a:lvl4pPr marL="1131888" indent="-173038" algn="l" defTabSz="895350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SzPct val="100000"/>
        <a:buChar char="-"/>
        <a:defRPr>
          <a:solidFill>
            <a:srgbClr val="1C2240"/>
          </a:solidFill>
          <a:latin typeface="+mn-lt"/>
          <a:ea typeface="+mn-ea"/>
          <a:cs typeface="MS PGothic"/>
        </a:defRPr>
      </a:lvl4pPr>
      <a:lvl5pPr marL="1358900" indent="-112713" algn="l" defTabSz="895350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SzPct val="100000"/>
        <a:buChar char="•"/>
        <a:defRPr sz="1600">
          <a:solidFill>
            <a:srgbClr val="1C2240"/>
          </a:solidFill>
          <a:latin typeface="+mn-lt"/>
          <a:ea typeface="+mn-ea"/>
          <a:cs typeface="MS PGothic"/>
        </a:defRPr>
      </a:lvl5pPr>
      <a:lvl6pPr marL="1816100" indent="-112713" algn="l" defTabSz="895350" rtl="0" fontAlgn="base">
        <a:lnSpc>
          <a:spcPct val="90000"/>
        </a:lnSpc>
        <a:spcBef>
          <a:spcPct val="50000"/>
        </a:spcBef>
        <a:spcAft>
          <a:spcPct val="0"/>
        </a:spcAft>
        <a:buSzPct val="100000"/>
        <a:buChar char="•"/>
        <a:defRPr sz="1600">
          <a:solidFill>
            <a:srgbClr val="1C2240"/>
          </a:solidFill>
          <a:latin typeface="+mn-lt"/>
          <a:ea typeface="+mn-ea"/>
        </a:defRPr>
      </a:lvl6pPr>
      <a:lvl7pPr marL="2273300" indent="-112713" algn="l" defTabSz="895350" rtl="0" fontAlgn="base">
        <a:lnSpc>
          <a:spcPct val="90000"/>
        </a:lnSpc>
        <a:spcBef>
          <a:spcPct val="50000"/>
        </a:spcBef>
        <a:spcAft>
          <a:spcPct val="0"/>
        </a:spcAft>
        <a:buSzPct val="100000"/>
        <a:buChar char="•"/>
        <a:defRPr sz="1600">
          <a:solidFill>
            <a:srgbClr val="1C2240"/>
          </a:solidFill>
          <a:latin typeface="+mn-lt"/>
          <a:ea typeface="+mn-ea"/>
        </a:defRPr>
      </a:lvl7pPr>
      <a:lvl8pPr marL="2730500" indent="-112713" algn="l" defTabSz="895350" rtl="0" fontAlgn="base">
        <a:lnSpc>
          <a:spcPct val="90000"/>
        </a:lnSpc>
        <a:spcBef>
          <a:spcPct val="50000"/>
        </a:spcBef>
        <a:spcAft>
          <a:spcPct val="0"/>
        </a:spcAft>
        <a:buSzPct val="100000"/>
        <a:buChar char="•"/>
        <a:defRPr sz="1600">
          <a:solidFill>
            <a:srgbClr val="1C2240"/>
          </a:solidFill>
          <a:latin typeface="+mn-lt"/>
          <a:ea typeface="+mn-ea"/>
        </a:defRPr>
      </a:lvl8pPr>
      <a:lvl9pPr marL="3187700" indent="-112713" algn="l" defTabSz="895350" rtl="0" fontAlgn="base">
        <a:lnSpc>
          <a:spcPct val="90000"/>
        </a:lnSpc>
        <a:spcBef>
          <a:spcPct val="50000"/>
        </a:spcBef>
        <a:spcAft>
          <a:spcPct val="0"/>
        </a:spcAft>
        <a:buSzPct val="100000"/>
        <a:buChar char="•"/>
        <a:defRPr sz="1600">
          <a:solidFill>
            <a:srgbClr val="1C224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6" descr="TSIS12_NAWCTSD2.jpg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75" name="Picture 9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306388" y="461963"/>
            <a:ext cx="8382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6" r:id="rId1"/>
    <p:sldLayoutId id="2147484012" r:id="rId2"/>
    <p:sldLayoutId id="2147484011" r:id="rId3"/>
    <p:sldLayoutId id="2147484010" r:id="rId4"/>
    <p:sldLayoutId id="2147484009" r:id="rId5"/>
    <p:sldLayoutId id="2147484008" r:id="rId6"/>
    <p:sldLayoutId id="2147484007" r:id="rId7"/>
    <p:sldLayoutId id="2147484006" r:id="rId8"/>
    <p:sldLayoutId id="2147484005" r:id="rId9"/>
    <p:sldLayoutId id="2147484004" r:id="rId10"/>
    <p:sldLayoutId id="2147484003" r:id="rId11"/>
    <p:sldLayoutId id="2147484002" r:id="rId12"/>
    <p:sldLayoutId id="2147484001" r:id="rId13"/>
    <p:sldLayoutId id="214748400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9CA9C8">
                <a:alpha val="64998"/>
              </a:srgbClr>
            </a:gs>
            <a:gs pos="51000">
              <a:schemeClr val="bg1">
                <a:alpha val="0"/>
              </a:schemeClr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2" descr="Wave_Bottom_v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591300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835" name="Picture 3" descr="Wave_v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836" name="Picture 13" descr="Rope_from_illthin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67151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837" name="Picture 15" descr="Rope_from_illthin.png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6515100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838" name="Picture 10" descr="NAVAIR_logo_White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848600" y="6654800"/>
            <a:ext cx="11715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839" name="Picture 11" descr="NAVAIR-Seal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084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85838"/>
            <a:ext cx="82296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Main level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5675" y="6604000"/>
            <a:ext cx="2133600" cy="25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white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23DC6D2-5061-414D-B1E3-1330801685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4016" r:id="rId2"/>
    <p:sldLayoutId id="2147484015" r:id="rId3"/>
    <p:sldLayoutId id="2147484014" r:id="rId4"/>
    <p:sldLayoutId id="2147484013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 descr="Wave_Bottom_v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591300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79" name="Picture 3" descr="Wave_v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0" name="Picture 13" descr="Rope_from_illthin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67151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1" name="Picture 15" descr="Rope_from_illthin.png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6515100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2" name="Picture 10" descr="NAVAIR_logo_White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848600" y="6654800"/>
            <a:ext cx="11715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3" name="Picture 11" descr="NAVAIR-Seal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698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85838"/>
            <a:ext cx="82296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Main level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5675" y="6604000"/>
            <a:ext cx="2133600" cy="25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prstClr val="white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DE7DB4B6-8FE3-42F3-9506-F1F931477D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2" r:id="rId1"/>
    <p:sldLayoutId id="2147484021" r:id="rId2"/>
    <p:sldLayoutId id="2147484020" r:id="rId3"/>
    <p:sldLayoutId id="2147484019" r:id="rId4"/>
    <p:sldLayoutId id="2147484018" r:id="rId5"/>
    <p:sldLayoutId id="2147484097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9CA9C8">
                <a:alpha val="64998"/>
              </a:srgbClr>
            </a:gs>
            <a:gs pos="51000">
              <a:schemeClr val="bg1">
                <a:alpha val="0"/>
              </a:schemeClr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2" descr="Wave_Bottom_v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591300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47" name="Picture 3" descr="Wave_v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48" name="Picture 13" descr="Rope_from_illthin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67151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49" name="Picture 15" descr="Rope_from_illthin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6515100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50" name="Picture 10" descr="NAVAIR_logo_White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848600" y="6654800"/>
            <a:ext cx="11715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51" name="Picture 11" descr="NAVAIR-Seal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41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85838"/>
            <a:ext cx="82296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Main level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5675" y="6604000"/>
            <a:ext cx="2133600" cy="25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white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CB69134-C52F-464C-BABF-B474B47817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7" r:id="rId2"/>
    <p:sldLayoutId id="2147484026" r:id="rId3"/>
    <p:sldLayoutId id="2147484025" r:id="rId4"/>
    <p:sldLayoutId id="2147484024" r:id="rId5"/>
    <p:sldLayoutId id="2147484023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9CA9C8">
                <a:alpha val="64998"/>
              </a:srgbClr>
            </a:gs>
            <a:gs pos="51000">
              <a:schemeClr val="bg1">
                <a:alpha val="0"/>
              </a:schemeClr>
            </a:gs>
          </a:gsLst>
          <a:lin ang="17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Wave_v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54275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5675" y="6624638"/>
            <a:ext cx="2133600" cy="2333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9CA9C8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735F5A6-4EE3-4C8E-B671-77B099EB0E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220" name="Picture 11" descr="Rope_from_illthin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39236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2" descr="Rope_from_illthin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16071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8" descr="NAVAIR_Logo-Blue_depth_1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05750" y="6657975"/>
            <a:ext cx="12382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2" descr="NAVAIR-Seal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817688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9CA9C8">
                <a:alpha val="64998"/>
              </a:srgbClr>
            </a:gs>
            <a:gs pos="51000">
              <a:schemeClr val="bg1">
                <a:alpha val="0"/>
              </a:schemeClr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Wave_Bottom_v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591300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 descr="Wave_v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13" descr="Rope_from_illthin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67151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5" descr="Rope_from_illthin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6515100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0" descr="NAVAIR_logo_White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848600" y="6654800"/>
            <a:ext cx="11715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1" descr="NAVAIR-Seal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127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85838"/>
            <a:ext cx="82296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Main level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5675" y="6604000"/>
            <a:ext cx="2133600" cy="25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84A7D57-1640-4756-A873-35C4D20D3A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6" r:id="rId2"/>
    <p:sldLayoutId id="2147483985" r:id="rId3"/>
    <p:sldLayoutId id="2147483984" r:id="rId4"/>
    <p:sldLayoutId id="2147483983" r:id="rId5"/>
    <p:sldLayoutId id="2147483982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9CA9C8">
                <a:alpha val="64998"/>
              </a:srgbClr>
            </a:gs>
            <a:gs pos="51000">
              <a:schemeClr val="bg1">
                <a:alpha val="0"/>
              </a:schemeClr>
            </a:gs>
          </a:gsLst>
          <a:lin ang="17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Wave_v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54275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5675" y="6624638"/>
            <a:ext cx="2133600" cy="2333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9CA9C8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D3B12F8-862B-4AEE-A0EF-316D9C4A9C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8436" name="Picture 11" descr="Rope_from_illthin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39236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2" descr="Rope_from_illthin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16071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NAVAIR_Logo-Blue_depth_1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05750" y="6657975"/>
            <a:ext cx="12382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2" descr="NAVAIR-Seal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817688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9CA9C8">
                <a:alpha val="64998"/>
              </a:srgbClr>
            </a:gs>
            <a:gs pos="51000">
              <a:schemeClr val="bg1">
                <a:alpha val="0"/>
              </a:schemeClr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Wave_Bottom_v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6591300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Wave_v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13" descr="Rope_from_illthin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67151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0" descr="NAVAIR_logo_White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848600" y="6654800"/>
            <a:ext cx="11715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1" descr="NAVAIR-Seal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2048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85838"/>
            <a:ext cx="82296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Main level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5675" y="6604000"/>
            <a:ext cx="2133600" cy="25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prstClr val="white"/>
                </a:solidFill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5505B8B8-02A8-4E88-B404-CABA8F418F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  <p:sldLayoutId id="2147484036" r:id="rId2"/>
    <p:sldLayoutId id="2147484037" r:id="rId3"/>
    <p:sldLayoutId id="2147484038" r:id="rId4"/>
    <p:sldLayoutId id="2147484039" r:id="rId5"/>
    <p:sldLayoutId id="2147484040" r:id="rId6"/>
    <p:sldLayoutId id="2147484041" r:id="rId7"/>
    <p:sldLayoutId id="2147484042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9CA9C8">
                <a:alpha val="64998"/>
              </a:srgbClr>
            </a:gs>
            <a:gs pos="51000">
              <a:schemeClr val="bg1">
                <a:alpha val="0"/>
              </a:schemeClr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Wave_Bottom_v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591300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 descr="Wave_v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13" descr="Rope_from_illthin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67151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5" descr="Rope_from_illthin.png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6515100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0" descr="NAVAIR_logo_White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848600" y="6654800"/>
            <a:ext cx="11715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11" descr="NAVAIR-Seal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2970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85838"/>
            <a:ext cx="82296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Main level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5675" y="6604000"/>
            <a:ext cx="2133600" cy="25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white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133AEF0-A536-47F8-B034-7855413CCE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2" r:id="rId2"/>
    <p:sldLayoutId id="2147483991" r:id="rId3"/>
    <p:sldLayoutId id="2147483990" r:id="rId4"/>
    <p:sldLayoutId id="214748398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lumMod val="75000"/>
              </a:schemeClr>
            </a:gs>
            <a:gs pos="51000">
              <a:schemeClr val="bg1">
                <a:alpha val="0"/>
              </a:schemeClr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Wave_Bottom_v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6591300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 descr="Wave_v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13" descr="Rope_from_illthin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67151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15" descr="Rope_from_illthin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6515100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10" descr="NAVAIR_logo_White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848600" y="6654800"/>
            <a:ext cx="11715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11" descr="NAVAIR-Seal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584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85838"/>
            <a:ext cx="82296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Main level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5675" y="6604000"/>
            <a:ext cx="2133600" cy="25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 b="1" baseline="0">
                <a:solidFill>
                  <a:prstClr val="white"/>
                </a:solidFill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CD0B3D37-1F2B-4512-A405-508FCB2874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9CA9C8">
                <a:alpha val="64998"/>
              </a:srgbClr>
            </a:gs>
            <a:gs pos="51000">
              <a:schemeClr val="bg1">
                <a:alpha val="0"/>
              </a:schemeClr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Wave_Bottom_v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591300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3" descr="Wave_v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13" descr="Rope_from_illthin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67151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15" descr="Rope_from_illthin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6515100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10" descr="NAVAIR_logo_White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848600" y="6654800"/>
            <a:ext cx="11715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11" descr="NAVAIR-Seal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4404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85838"/>
            <a:ext cx="82296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Main level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5675" y="6604000"/>
            <a:ext cx="2133600" cy="25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white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8DC35B1-915E-47CE-9627-7B4C41BAF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3998" r:id="rId2"/>
    <p:sldLayoutId id="2147483997" r:id="rId3"/>
    <p:sldLayoutId id="2147483996" r:id="rId4"/>
    <p:sldLayoutId id="2147483995" r:id="rId5"/>
    <p:sldLayoutId id="2147483994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9CA9C8">
                <a:alpha val="64998"/>
              </a:srgbClr>
            </a:gs>
            <a:gs pos="51000">
              <a:schemeClr val="bg1">
                <a:alpha val="0"/>
              </a:schemeClr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Wave_Bottom_v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6591300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3" descr="Wave_v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13" descr="Rope_from_illthin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671513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15" descr="Rope_from_illthin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6515100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10" descr="NAVAIR_logo_White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848600" y="6654800"/>
            <a:ext cx="11715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7" name="Picture 11" descr="NAVAIR-Seal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5120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85838"/>
            <a:ext cx="82296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Main level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08763"/>
            <a:ext cx="2895600" cy="24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baseline="0">
                <a:solidFill>
                  <a:prstClr val="white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Rapid Contract Drumbeat #2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5675" y="6604000"/>
            <a:ext cx="2133600" cy="25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902653C6-A6F8-4232-9737-88175CBE79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Slide Number Placeholder 2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FB3E8A3-BC58-4186-BAA6-C3E87FB10311}" type="slidenum">
              <a:rPr lang="en-US">
                <a:latin typeface="Arial" charset="0"/>
              </a:rPr>
              <a:pPr>
                <a:defRPr/>
              </a:pPr>
              <a:t>1</a:t>
            </a:fld>
            <a:endParaRPr lang="en-US">
              <a:latin typeface="Arial" charset="0"/>
            </a:endParaRPr>
          </a:p>
        </p:txBody>
      </p:sp>
      <p:sp>
        <p:nvSpPr>
          <p:cNvPr id="143362" name="Title 3"/>
          <p:cNvSpPr>
            <a:spLocks noGrp="1"/>
          </p:cNvSpPr>
          <p:nvPr>
            <p:ph type="title"/>
          </p:nvPr>
        </p:nvSpPr>
        <p:spPr bwMode="auto">
          <a:xfrm>
            <a:off x="838200" y="2438400"/>
            <a:ext cx="9015413" cy="8143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AIR-2.5.2 Lakehurst Services Acquisitions</a:t>
            </a:r>
          </a:p>
        </p:txBody>
      </p:sp>
      <p:sp>
        <p:nvSpPr>
          <p:cNvPr id="143363" name="Text Box 4"/>
          <p:cNvSpPr txBox="1">
            <a:spLocks noChangeArrowheads="1"/>
          </p:cNvSpPr>
          <p:nvPr/>
        </p:nvSpPr>
        <p:spPr bwMode="auto">
          <a:xfrm>
            <a:off x="3352800" y="3276600"/>
            <a:ext cx="4038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400"/>
              <a:t>PAO Approved SPR2015-692-Contractor Support  </a:t>
            </a:r>
            <a:r>
              <a:rPr lang="en-US" sz="1400">
                <a:solidFill>
                  <a:schemeClr val="bg2"/>
                </a:solidFill>
              </a:rPr>
              <a:t>Services Acquisition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AIR-2.5.2.2 Service Requirements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036638"/>
            <a:ext cx="8229600" cy="5089525"/>
          </a:xfrm>
        </p:spPr>
        <p:txBody>
          <a:bodyPr/>
          <a:lstStyle/>
          <a:p>
            <a:pPr marL="228600" indent="-228600"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002060"/>
                </a:solidFill>
              </a:rPr>
              <a:t>Engineering and Technical Support </a:t>
            </a:r>
            <a:r>
              <a:rPr lang="en-US" sz="2400" b="1" dirty="0" smtClean="0">
                <a:solidFill>
                  <a:srgbClr val="002060"/>
                </a:solidFill>
              </a:rPr>
              <a:t>Services (cont’d)</a:t>
            </a:r>
          </a:p>
          <a:p>
            <a:pPr>
              <a:buFont typeface="Arial" pitchFamily="34" charset="0"/>
              <a:buChar char="•"/>
              <a:defRPr/>
            </a:pPr>
            <a:endParaRPr lang="en-US" sz="1800" b="1" dirty="0">
              <a:solidFill>
                <a:srgbClr val="00206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Acquisition Strategy to be announced in </a:t>
            </a:r>
            <a:r>
              <a:rPr lang="en-US" sz="1200" b="1" dirty="0" err="1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FedBizOpps</a:t>
            </a: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 or </a:t>
            </a:r>
            <a:r>
              <a:rPr lang="en-US" sz="1200" b="1" dirty="0" err="1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SeaPort</a:t>
            </a: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-e through the standard notification process.</a:t>
            </a:r>
          </a:p>
          <a:p>
            <a:pPr marL="0" indent="0"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en-US" sz="1200" b="1" dirty="0">
              <a:solidFill>
                <a:srgbClr val="002060"/>
              </a:solidFill>
              <a:latin typeface="Times New Roman" panose="02020603050405020304" pitchFamily="18" charset="0"/>
              <a:ea typeface="MS PGothic" pitchFamily="34" charset="-128"/>
              <a:cs typeface="Times New Roman" panose="02020603050405020304" pitchFamily="18" charset="0"/>
            </a:endParaRPr>
          </a:p>
          <a:p>
            <a:pPr marL="0" indent="0"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Competition type shall be determined by market research</a:t>
            </a:r>
            <a:endParaRPr lang="en-US" sz="1800" dirty="0">
              <a:solidFill>
                <a:srgbClr val="00206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312118-2EBF-40BA-9ECA-1C64D78164C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90600" y="1600200"/>
          <a:ext cx="6629400" cy="3678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6767"/>
                <a:gridCol w="1207432"/>
                <a:gridCol w="990600"/>
                <a:gridCol w="1219200"/>
                <a:gridCol w="12954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Description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Current Contract/</a:t>
                      </a:r>
                    </a:p>
                    <a:p>
                      <a:pPr algn="ctr"/>
                      <a:r>
                        <a:rPr lang="en-US" sz="1200" dirty="0" smtClean="0"/>
                        <a:t>Contractor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RFP Release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FedBizOpps</a:t>
                      </a:r>
                      <a:r>
                        <a:rPr lang="en-US" sz="1200" dirty="0" smtClean="0"/>
                        <a:t> or Seaport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Contract Type</a:t>
                      </a:r>
                      <a:endParaRPr lang="en-US" sz="1200" dirty="0"/>
                    </a:p>
                  </a:txBody>
                  <a:tcPr/>
                </a:tc>
              </a:tr>
              <a:tr h="88900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Design, development, integration, test, evaluation and maintenance of SE and ALRE products associated with the Aircraft Platform Interface (API), AIR 4.8.1</a:t>
                      </a:r>
                      <a:endParaRPr lang="en-US" sz="105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N00178-04-D-4143-4Y02</a:t>
                      </a:r>
                    </a:p>
                    <a:p>
                      <a:pPr algn="ctr"/>
                      <a:r>
                        <a:rPr lang="en-US" sz="1050" dirty="0" smtClean="0"/>
                        <a:t>Engility Corporation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aseline="0" dirty="0" smtClean="0"/>
                        <a:t>4</a:t>
                      </a:r>
                      <a:r>
                        <a:rPr lang="en-US" sz="1050" baseline="30000" dirty="0" smtClean="0"/>
                        <a:t>th</a:t>
                      </a:r>
                      <a:r>
                        <a:rPr lang="en-US" sz="1050" baseline="0" dirty="0" smtClean="0"/>
                        <a:t> Quarter FY15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/>
                        <a:t>FedBizOpps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 year CPFF IDIQ</a:t>
                      </a:r>
                      <a:endParaRPr lang="en-US" sz="1050" dirty="0"/>
                    </a:p>
                  </a:txBody>
                  <a:tcPr/>
                </a:tc>
              </a:tr>
              <a:tr h="889000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latin typeface="+mn-lt"/>
                        </a:rPr>
                        <a:t>Eng/Tech services for ALRE including Launcher Systems, Recovery Systems, Visual Landing Aids, Information Systems, and Expeditionary Airfield Systems, AIR 4.8.2</a:t>
                      </a:r>
                      <a:endParaRPr lang="en-US" sz="105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N00178-04-D-4089-4Y03</a:t>
                      </a:r>
                    </a:p>
                    <a:p>
                      <a:pPr algn="ctr"/>
                      <a:r>
                        <a:rPr lang="en-US" sz="1050" dirty="0" smtClean="0"/>
                        <a:t>NDI Engineering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</a:t>
                      </a:r>
                      <a:r>
                        <a:rPr lang="en-US" sz="1050" baseline="30000" dirty="0" smtClean="0"/>
                        <a:t>st</a:t>
                      </a:r>
                      <a:r>
                        <a:rPr lang="en-US" sz="1050" dirty="0" smtClean="0"/>
                        <a:t> </a:t>
                      </a:r>
                      <a:r>
                        <a:rPr lang="en-US" sz="1050" baseline="0" dirty="0" smtClean="0"/>
                        <a:t>Quarter FY16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 year Task</a:t>
                      </a:r>
                      <a:r>
                        <a:rPr lang="en-US" sz="1050" baseline="0" dirty="0" smtClean="0"/>
                        <a:t> Order</a:t>
                      </a:r>
                      <a:endParaRPr lang="en-US" sz="1050" dirty="0"/>
                    </a:p>
                  </a:txBody>
                  <a:tcPr/>
                </a:tc>
              </a:tr>
              <a:tr h="88900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Eng/Tech services</a:t>
                      </a:r>
                      <a:r>
                        <a:rPr lang="en-US" sz="1050" baseline="0" dirty="0" smtClean="0"/>
                        <a:t> for </a:t>
                      </a:r>
                      <a:r>
                        <a:rPr lang="en-US" sz="1050" dirty="0" smtClean="0"/>
                        <a:t>aircraft support systems and</a:t>
                      </a:r>
                    </a:p>
                    <a:p>
                      <a:r>
                        <a:rPr lang="en-US" sz="1050" dirty="0" smtClean="0"/>
                        <a:t>equipment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N00178-04-D-4027-4Y05</a:t>
                      </a:r>
                    </a:p>
                    <a:p>
                      <a:pPr algn="ctr"/>
                      <a:r>
                        <a:rPr lang="en-US" sz="1050" dirty="0" smtClean="0"/>
                        <a:t>CDI M&amp;T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</a:t>
                      </a:r>
                      <a:r>
                        <a:rPr lang="en-US" sz="1050" baseline="30000" dirty="0" smtClean="0"/>
                        <a:t>nd</a:t>
                      </a:r>
                      <a:r>
                        <a:rPr lang="en-US" sz="1050" dirty="0" smtClean="0"/>
                        <a:t> Quarter FY16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/>
                        <a:t>FedBizOpps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5 year CPFF IDIQ</a:t>
                      </a:r>
                    </a:p>
                    <a:p>
                      <a:pPr algn="ctr"/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AIR-2.5.2.2 Service Requirements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036638"/>
            <a:ext cx="8229600" cy="50895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rgbClr val="002060"/>
                </a:solidFill>
              </a:rPr>
              <a:t>Labor Support Services 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2000" b="1" dirty="0" smtClean="0">
                <a:solidFill>
                  <a:srgbClr val="002060"/>
                </a:solidFill>
              </a:rPr>
              <a:t>Service Contract Act is applicable to procurement</a:t>
            </a:r>
            <a:endParaRPr lang="en-US" sz="2000" b="1" dirty="0">
              <a:solidFill>
                <a:srgbClr val="00206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Acquisition Strategy to be announced in </a:t>
            </a:r>
            <a:r>
              <a:rPr lang="en-US" sz="1200" b="1" dirty="0" err="1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FedBizOpps</a:t>
            </a: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 or </a:t>
            </a:r>
            <a:r>
              <a:rPr lang="en-US" sz="1200" b="1" dirty="0" err="1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SeaPort</a:t>
            </a: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-e through the standard notification process.</a:t>
            </a:r>
          </a:p>
          <a:p>
            <a:pPr marL="0" indent="0"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en-US" sz="1200" b="1" dirty="0">
              <a:solidFill>
                <a:srgbClr val="002060"/>
              </a:solidFill>
              <a:latin typeface="Times New Roman" panose="02020603050405020304" pitchFamily="18" charset="0"/>
              <a:ea typeface="MS PGothic" pitchFamily="34" charset="-128"/>
              <a:cs typeface="Times New Roman" panose="02020603050405020304" pitchFamily="18" charset="0"/>
            </a:endParaRPr>
          </a:p>
          <a:p>
            <a:pPr marL="0" indent="0"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Competition type shall be determined by market research</a:t>
            </a:r>
            <a:endParaRPr lang="en-US" sz="1800" dirty="0">
              <a:solidFill>
                <a:srgbClr val="00206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ED501F-9145-4AD3-A42D-62F3626E3F5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90600" y="2362200"/>
          <a:ext cx="6629400" cy="157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6767"/>
                <a:gridCol w="1207432"/>
                <a:gridCol w="990600"/>
                <a:gridCol w="1219200"/>
                <a:gridCol w="12954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Description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Current Contract/</a:t>
                      </a:r>
                    </a:p>
                    <a:p>
                      <a:pPr algn="ctr"/>
                      <a:r>
                        <a:rPr lang="en-US" sz="1200" dirty="0" smtClean="0"/>
                        <a:t>Contractor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RFP Release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FedBizOpps</a:t>
                      </a:r>
                      <a:r>
                        <a:rPr lang="en-US" sz="1200" dirty="0" smtClean="0"/>
                        <a:t> or Seaport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Contract Type</a:t>
                      </a:r>
                      <a:endParaRPr lang="en-US" sz="1200" dirty="0"/>
                    </a:p>
                  </a:txBody>
                  <a:tcPr/>
                </a:tc>
              </a:tr>
              <a:tr h="88900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Prototype Manufacturing labor support for PMD, Test and Operations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N68335-15-D-0009</a:t>
                      </a:r>
                    </a:p>
                    <a:p>
                      <a:pPr algn="ctr"/>
                      <a:r>
                        <a:rPr lang="en-US" sz="1050" dirty="0" err="1" smtClean="0"/>
                        <a:t>IPKeys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aseline="0" dirty="0" smtClean="0"/>
                        <a:t>1</a:t>
                      </a:r>
                      <a:r>
                        <a:rPr lang="en-US" sz="1050" baseline="30000" dirty="0" smtClean="0"/>
                        <a:t>st</a:t>
                      </a:r>
                      <a:r>
                        <a:rPr lang="en-US" sz="1050" baseline="0" dirty="0" smtClean="0"/>
                        <a:t> Quarter FY16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/>
                        <a:t>FedBizOpps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 year FFP IDIQ</a:t>
                      </a:r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AIR-2.5.2.2 Service Requirements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036638"/>
            <a:ext cx="8229600" cy="50895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rgbClr val="002060"/>
                </a:solidFill>
              </a:rPr>
              <a:t>Logistics Support Services 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  <a:p>
            <a:pPr marL="0" indent="0"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Acquisition Strategy to be announced in </a:t>
            </a:r>
            <a:r>
              <a:rPr lang="en-US" sz="1200" b="1" dirty="0" err="1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FedBizOpps</a:t>
            </a: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 or </a:t>
            </a:r>
            <a:r>
              <a:rPr lang="en-US" sz="1200" b="1" dirty="0" err="1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SeaPort</a:t>
            </a: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-e through the standard notification process.</a:t>
            </a:r>
          </a:p>
          <a:p>
            <a:pPr marL="0" indent="0"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en-US" sz="1200" b="1" dirty="0">
              <a:solidFill>
                <a:srgbClr val="002060"/>
              </a:solidFill>
              <a:latin typeface="Times New Roman" panose="02020603050405020304" pitchFamily="18" charset="0"/>
              <a:ea typeface="MS PGothic" pitchFamily="34" charset="-128"/>
              <a:cs typeface="Times New Roman" panose="02020603050405020304" pitchFamily="18" charset="0"/>
            </a:endParaRPr>
          </a:p>
          <a:p>
            <a:pPr marL="0" indent="0"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Competition type shall be determined by market research</a:t>
            </a:r>
            <a:endParaRPr lang="en-US" sz="1800" dirty="0">
              <a:solidFill>
                <a:srgbClr val="00206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C62F53-2DC3-45CF-B246-5EF005FE14A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143000" y="2133600"/>
          <a:ext cx="6629400" cy="246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6767"/>
                <a:gridCol w="1207432"/>
                <a:gridCol w="990600"/>
                <a:gridCol w="1219200"/>
                <a:gridCol w="12954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Description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Current Contract/</a:t>
                      </a:r>
                    </a:p>
                    <a:p>
                      <a:pPr algn="ctr"/>
                      <a:r>
                        <a:rPr lang="en-US" sz="1200" dirty="0" smtClean="0"/>
                        <a:t>Contractor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RFP Release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FedBizOpps</a:t>
                      </a:r>
                      <a:r>
                        <a:rPr lang="en-US" sz="1200" dirty="0" smtClean="0"/>
                        <a:t> or Seaport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Contract Type</a:t>
                      </a:r>
                      <a:endParaRPr lang="en-US" sz="1200" dirty="0"/>
                    </a:p>
                  </a:txBody>
                  <a:tcPr/>
                </a:tc>
              </a:tr>
              <a:tr h="88900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Logistics services in support of NAVAIR Lakehurst Common Support Equipment (CSE) programs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N00178-05-D-4304-4Y03</a:t>
                      </a:r>
                    </a:p>
                    <a:p>
                      <a:pPr algn="ctr"/>
                      <a:r>
                        <a:rPr lang="en-US" sz="1050" dirty="0" smtClean="0"/>
                        <a:t>Eagle</a:t>
                      </a:r>
                      <a:r>
                        <a:rPr lang="en-US" sz="1050" baseline="0" dirty="0" smtClean="0"/>
                        <a:t> Systems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aseline="0" dirty="0" smtClean="0"/>
                        <a:t>1</a:t>
                      </a:r>
                      <a:r>
                        <a:rPr lang="en-US" sz="1050" baseline="30000" dirty="0" smtClean="0"/>
                        <a:t>st</a:t>
                      </a:r>
                      <a:r>
                        <a:rPr lang="en-US" sz="1050" baseline="0" dirty="0" smtClean="0"/>
                        <a:t> Quarter FY16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Seaport-e,</a:t>
                      </a:r>
                      <a:r>
                        <a:rPr lang="en-US" sz="1050" baseline="0" dirty="0" smtClean="0"/>
                        <a:t> Zone 1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 year Task Order</a:t>
                      </a:r>
                      <a:endParaRPr lang="en-US" sz="1050" dirty="0"/>
                    </a:p>
                  </a:txBody>
                  <a:tcPr/>
                </a:tc>
              </a:tr>
              <a:tr h="88900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Logistics services in support of NAVAIR Lakehurst ALRE programs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N00178-04-D-4027-4Y04</a:t>
                      </a:r>
                    </a:p>
                    <a:p>
                      <a:pPr algn="ctr"/>
                      <a:r>
                        <a:rPr lang="en-US" sz="1050" dirty="0" smtClean="0"/>
                        <a:t>CDI M&amp;T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</a:t>
                      </a:r>
                      <a:r>
                        <a:rPr lang="en-US" sz="1050" baseline="30000" dirty="0" smtClean="0"/>
                        <a:t>st</a:t>
                      </a:r>
                      <a:r>
                        <a:rPr lang="en-US" sz="1050" dirty="0" smtClean="0"/>
                        <a:t> Quarter FY16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/>
                        <a:t>FedBizOpps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 year CPFF IDIQ</a:t>
                      </a:r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Points of Contact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36638"/>
            <a:ext cx="8229600" cy="50895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/>
              <a:t>Barbara </a:t>
            </a:r>
            <a:r>
              <a:rPr lang="en-US" sz="2400" dirty="0" smtClean="0"/>
              <a:t>Petrzilka - Supervisory Procuring Contracting Officer (PCO), email - barbara.petrzilka@navy.mil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sz="24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 smtClean="0"/>
              <a:t>Patrick Smith - Services Team Lead/PCO, email – patrick.w.smith2@navy.mil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sz="2400" dirty="0"/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 smtClean="0"/>
              <a:t>Dawn Chartier - Lakehurst Office of Small </a:t>
            </a:r>
            <a:r>
              <a:rPr lang="en-US" sz="2400" smtClean="0"/>
              <a:t>Business Programs </a:t>
            </a:r>
            <a:r>
              <a:rPr lang="en-US" sz="2400" dirty="0" smtClean="0"/>
              <a:t>Deputy Director, email – dawn.chartier@navy.mil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120A2F-FFE7-4B49-AADE-47CB2502EA3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smtClean="0"/>
              <a:t>Background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A532F7-A59A-42F4-954D-D2A0FCF8F76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45411" name="Line 310"/>
          <p:cNvSpPr>
            <a:spLocks noChangeShapeType="1"/>
          </p:cNvSpPr>
          <p:nvPr/>
        </p:nvSpPr>
        <p:spPr bwMode="auto">
          <a:xfrm>
            <a:off x="6450013" y="1698625"/>
            <a:ext cx="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412" name="Line 330"/>
          <p:cNvSpPr>
            <a:spLocks noChangeShapeType="1"/>
          </p:cNvSpPr>
          <p:nvPr/>
        </p:nvSpPr>
        <p:spPr bwMode="auto">
          <a:xfrm>
            <a:off x="1981200" y="1700213"/>
            <a:ext cx="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304800" y="990600"/>
            <a:ext cx="8229600" cy="50895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2400" b="0" baseline="0" dirty="0" smtClean="0"/>
          </a:p>
          <a:p>
            <a:pPr>
              <a:defRPr/>
            </a:pPr>
            <a:r>
              <a:rPr lang="en-US" sz="2400" b="0" baseline="0" dirty="0" smtClean="0"/>
              <a:t>Contractor Support Services include:</a:t>
            </a:r>
          </a:p>
          <a:p>
            <a:pPr lvl="1">
              <a:defRPr/>
            </a:pPr>
            <a:r>
              <a:rPr lang="en-US" sz="2000" b="0" baseline="0" dirty="0" smtClean="0"/>
              <a:t>Engineering, Program Management , Logistics, Administration, Labor Support, etc.</a:t>
            </a:r>
          </a:p>
          <a:p>
            <a:pPr>
              <a:defRPr/>
            </a:pPr>
            <a:r>
              <a:rPr lang="en-US" sz="2400" b="0" baseline="0" dirty="0" smtClean="0"/>
              <a:t>Joint Strike Fighter Information Technology and Logistics Services </a:t>
            </a:r>
          </a:p>
          <a:p>
            <a:pPr>
              <a:defRPr/>
            </a:pPr>
            <a:r>
              <a:rPr lang="en-US" sz="2400" b="0" baseline="0" dirty="0" smtClean="0"/>
              <a:t>Currently Administer about 32 active Service Contracts </a:t>
            </a:r>
          </a:p>
          <a:p>
            <a:pPr lvl="1">
              <a:defRPr/>
            </a:pPr>
            <a:r>
              <a:rPr lang="en-US" sz="2000" b="0" baseline="0" dirty="0" smtClean="0"/>
              <a:t>Total value of approximately $412M</a:t>
            </a:r>
          </a:p>
          <a:p>
            <a:pPr lvl="1">
              <a:defRPr/>
            </a:pPr>
            <a:r>
              <a:rPr lang="en-US" sz="2000" b="0" baseline="0" dirty="0" smtClean="0"/>
              <a:t>Obligate ~ $130M per year</a:t>
            </a:r>
          </a:p>
          <a:p>
            <a:pPr>
              <a:defRPr/>
            </a:pPr>
            <a:r>
              <a:rPr lang="en-US" sz="2400" b="0" baseline="0" dirty="0" smtClean="0"/>
              <a:t>Over 20 contracts Set-Aside for Small Business</a:t>
            </a:r>
          </a:p>
          <a:p>
            <a:pPr>
              <a:defRPr/>
            </a:pPr>
            <a:r>
              <a:rPr lang="en-US" sz="2400" b="0" baseline="0" dirty="0" smtClean="0"/>
              <a:t>Numerous subcontracting/teaming opportunities on all service contracts 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sz="2000" b="0" baseline="0" dirty="0" smtClean="0"/>
          </a:p>
          <a:p>
            <a:pPr>
              <a:defRPr/>
            </a:pPr>
            <a:endParaRPr lang="en-US" sz="2400" b="0" baseline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Upcoming Changes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36638"/>
            <a:ext cx="8229600" cy="50895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dirty="0" smtClean="0"/>
              <a:t>Moving away from Seaport-e Task Order Awards</a:t>
            </a:r>
          </a:p>
          <a:p>
            <a:pPr marL="457200" lvl="1" indent="0">
              <a:buFont typeface="Arial" pitchFamily="34" charset="0"/>
              <a:buNone/>
              <a:defRPr/>
            </a:pPr>
            <a:r>
              <a:rPr lang="en-US" sz="2000" dirty="0" smtClean="0"/>
              <a:t>- No longer mandatory for Service procurements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sz="24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 smtClean="0"/>
              <a:t>Majority of new awards will be solicited on the Federal Business Opportunities (</a:t>
            </a:r>
            <a:r>
              <a:rPr lang="en-US" sz="2400" dirty="0" err="1" smtClean="0"/>
              <a:t>FedBizOpps</a:t>
            </a:r>
            <a:r>
              <a:rPr lang="en-US" sz="2400" dirty="0" smtClean="0"/>
              <a:t>) website, www.fbo.gov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sz="24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 smtClean="0"/>
              <a:t>5 year Services Contracts (no longer limited to 3 years)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sz="24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 smtClean="0"/>
              <a:t>Cost Plus Fixed-Fee and Firm Fixed-Price Indefinite Delivery Indefinite Quantity Contracts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03361F-FB13-4CB3-8B4F-25DEA96A69D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Market Research</a:t>
            </a:r>
            <a:endParaRPr lang="en-US" dirty="0"/>
          </a:p>
        </p:txBody>
      </p:sp>
      <p:sp>
        <p:nvSpPr>
          <p:cNvPr id="147458" name="Content Placeholder 6"/>
          <p:cNvSpPr>
            <a:spLocks noGrp="1"/>
          </p:cNvSpPr>
          <p:nvPr>
            <p:ph idx="1"/>
          </p:nvPr>
        </p:nvSpPr>
        <p:spPr>
          <a:xfrm>
            <a:off x="457200" y="1036638"/>
            <a:ext cx="8229600" cy="5089525"/>
          </a:xfrm>
        </p:spPr>
        <p:txBody>
          <a:bodyPr/>
          <a:lstStyle/>
          <a:p>
            <a:r>
              <a:rPr lang="en-US" sz="2200" smtClean="0"/>
              <a:t>Request for Information (RFI)/Sources Sought are posted for all new procurements</a:t>
            </a:r>
          </a:p>
          <a:p>
            <a:pPr lvl="1"/>
            <a:r>
              <a:rPr lang="en-US" sz="1800" smtClean="0"/>
              <a:t>Includes Draft Statement of Work (SOW)/Labor Categories and Qualifications</a:t>
            </a:r>
          </a:p>
          <a:p>
            <a:r>
              <a:rPr lang="en-US" sz="2200" smtClean="0"/>
              <a:t>Government/Contractor Benefits of RFI’s:	</a:t>
            </a:r>
          </a:p>
          <a:p>
            <a:pPr lvl="1"/>
            <a:r>
              <a:rPr lang="en-US" sz="1800" smtClean="0"/>
              <a:t>Determine Acquisition Strategy (Full &amp; Open/Set-Aside)</a:t>
            </a:r>
          </a:p>
          <a:p>
            <a:pPr lvl="1"/>
            <a:r>
              <a:rPr lang="en-US" sz="1800" smtClean="0"/>
              <a:t>Identify potential interest/capabilities of contractors</a:t>
            </a:r>
          </a:p>
          <a:p>
            <a:pPr lvl="1"/>
            <a:r>
              <a:rPr lang="en-US" sz="1800" smtClean="0"/>
              <a:t>Industry has the ability to provide feedback to Government on SOW and labor qualifications</a:t>
            </a:r>
          </a:p>
          <a:p>
            <a:pPr lvl="1"/>
            <a:r>
              <a:rPr lang="en-US" sz="1800" smtClean="0"/>
              <a:t>Increases competition</a:t>
            </a:r>
          </a:p>
          <a:p>
            <a:pPr lvl="1"/>
            <a:r>
              <a:rPr lang="en-US" sz="1800" smtClean="0"/>
              <a:t>Affords Contractors advanced preparation time for release of Request For Proposal (RFP)</a:t>
            </a:r>
          </a:p>
          <a:p>
            <a:r>
              <a:rPr lang="en-US" sz="2200" smtClean="0"/>
              <a:t>Market Research is on-going</a:t>
            </a:r>
          </a:p>
          <a:p>
            <a:pPr lvl="1"/>
            <a:r>
              <a:rPr lang="en-US" sz="1800" smtClean="0"/>
              <a:t>Submit capabilities statements at any time (even after RFI closes)</a:t>
            </a:r>
          </a:p>
          <a:p>
            <a:pPr lvl="1"/>
            <a:endParaRPr lang="en-US" sz="200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4D4362-FF9A-4A26-B4B1-6E197375652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Request For Proposals (RFPs)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036638"/>
            <a:ext cx="8229600" cy="50895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US" sz="2200" dirty="0" smtClean="0"/>
              <a:t>RFPs released on www.fbo.gov will have synopsis posted for 15 days prior to the release of the solicitation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sz="1400" dirty="0" smtClean="0"/>
              <a:t>Combined Synopsis/Solicitation for Commercial items is exception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sz="24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US" sz="2200" dirty="0" smtClean="0"/>
              <a:t>Proposal Submissions: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1800" dirty="0" smtClean="0"/>
              <a:t>Due an average of 30 days after release of RFP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1800" dirty="0" smtClean="0"/>
              <a:t>RFI/Synopsis afford contractors an additional 30 days, or more, to start preparing offers</a:t>
            </a:r>
          </a:p>
          <a:p>
            <a:pPr lvl="1">
              <a:buFont typeface="Arial" pitchFamily="34" charset="0"/>
              <a:buChar char="–"/>
              <a:defRPr/>
            </a:pPr>
            <a:endParaRPr lang="en-US" sz="2000" dirty="0"/>
          </a:p>
          <a:p>
            <a:pPr>
              <a:buFont typeface="Arial" pitchFamily="34" charset="0"/>
              <a:buChar char="•"/>
              <a:defRPr/>
            </a:pPr>
            <a:r>
              <a:rPr lang="en-US" sz="2200" dirty="0" smtClean="0"/>
              <a:t>RFP Sections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1800" dirty="0" smtClean="0"/>
              <a:t>Section C – Statement of Work 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1800" dirty="0" smtClean="0"/>
              <a:t>Section L – Proposal Submission Instructions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1800" dirty="0" smtClean="0"/>
              <a:t>Section M – Evaluation Factor for Award</a:t>
            </a:r>
          </a:p>
          <a:p>
            <a:pPr>
              <a:buFont typeface="Arial" pitchFamily="34" charset="0"/>
              <a:buChar char="•"/>
              <a:defRPr/>
            </a:pPr>
            <a:endParaRPr lang="en-US" sz="22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US" sz="2200" dirty="0"/>
              <a:t>Read Entire RFP Prior to Drafting Proposal</a:t>
            </a:r>
          </a:p>
          <a:p>
            <a:pPr>
              <a:buFont typeface="Arial" pitchFamily="34" charset="0"/>
              <a:buChar char="•"/>
              <a:defRPr/>
            </a:pPr>
            <a:endParaRPr lang="en-US" sz="22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A99D34-AF37-4E9F-9FBF-3EDBCE37A84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Types of Competition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036638"/>
            <a:ext cx="8229600" cy="50895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US" sz="2200" dirty="0" smtClean="0"/>
              <a:t>Best Value/Tradeoff Process: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1800" dirty="0" smtClean="0"/>
              <a:t>Expected </a:t>
            </a:r>
            <a:r>
              <a:rPr lang="en-US" sz="1800" dirty="0"/>
              <a:t>outcome of an acquisition that, in the Government's estimation, provides the greatest overall benefit(s) in response to the requirement</a:t>
            </a:r>
            <a:endParaRPr lang="en-US" sz="1800" dirty="0" smtClean="0"/>
          </a:p>
          <a:p>
            <a:pPr lvl="1">
              <a:buFont typeface="Arial" pitchFamily="34" charset="0"/>
              <a:buChar char="–"/>
              <a:defRPr/>
            </a:pPr>
            <a:r>
              <a:rPr lang="en-US" sz="1800" dirty="0" smtClean="0"/>
              <a:t>Government can consider award to other than lowest priced </a:t>
            </a:r>
            <a:r>
              <a:rPr lang="en-US" sz="1800" dirty="0" err="1" smtClean="0"/>
              <a:t>offeror</a:t>
            </a:r>
            <a:endParaRPr lang="en-US" sz="1800" dirty="0" smtClean="0"/>
          </a:p>
          <a:p>
            <a:pPr lvl="1">
              <a:buFont typeface="Arial" pitchFamily="34" charset="0"/>
              <a:buChar char="–"/>
              <a:defRPr/>
            </a:pPr>
            <a:r>
              <a:rPr lang="en-US" sz="1800" dirty="0" smtClean="0"/>
              <a:t>Sample Evaluation Factors: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sz="1600" dirty="0" smtClean="0"/>
              <a:t>Technical (includes sub-factors)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sz="1600" dirty="0" smtClean="0"/>
              <a:t>Past Performance 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sz="1600" dirty="0" smtClean="0"/>
              <a:t>Cost/Price</a:t>
            </a:r>
          </a:p>
          <a:p>
            <a:pPr marL="914400" lvl="2" indent="0">
              <a:buFont typeface="Arial" pitchFamily="34" charset="0"/>
              <a:buNone/>
              <a:defRPr/>
            </a:pPr>
            <a:endParaRPr lang="en-US" dirty="0"/>
          </a:p>
          <a:p>
            <a:pPr>
              <a:buFont typeface="Arial" pitchFamily="34" charset="0"/>
              <a:buChar char="•"/>
              <a:defRPr/>
            </a:pPr>
            <a:r>
              <a:rPr lang="en-US" sz="2200" dirty="0" smtClean="0"/>
              <a:t>Lowest Price Technical Acceptable 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1800" dirty="0" smtClean="0"/>
              <a:t>Proposals evaluated for acceptability (pass/fail)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1800" dirty="0" smtClean="0"/>
              <a:t>Award made on lowest evaluated price of proposal meeting or exceeding acceptability factors </a:t>
            </a:r>
          </a:p>
          <a:p>
            <a:pPr lvl="1">
              <a:buFont typeface="Arial" pitchFamily="34" charset="0"/>
              <a:buChar char="–"/>
              <a:defRPr/>
            </a:pPr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DA6006-99C0-4688-B70A-AA35EBEFB6A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Evaluation Facts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036638"/>
            <a:ext cx="8229600" cy="50895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US" sz="2200" dirty="0" smtClean="0"/>
              <a:t>Historically Government has issued numerous Evaluation Notices (ENs) 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1800" dirty="0" smtClean="0"/>
              <a:t>Missing information/clarification/errors/etc.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1800" dirty="0"/>
              <a:t>Contractors should use RFI/Synopsis period as additional time to prepare a proposal to avoid these </a:t>
            </a:r>
            <a:r>
              <a:rPr lang="en-US" sz="1800" dirty="0" smtClean="0"/>
              <a:t>errors</a:t>
            </a:r>
          </a:p>
          <a:p>
            <a:pPr marL="457200" lvl="1" indent="0">
              <a:buFont typeface="Arial" pitchFamily="34" charset="0"/>
              <a:buNone/>
              <a:defRPr/>
            </a:pPr>
            <a:endParaRPr lang="en-US" sz="18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US" sz="2200" dirty="0" smtClean="0"/>
              <a:t>Government reserves the right to award on initial offers </a:t>
            </a:r>
            <a:r>
              <a:rPr lang="en-US" sz="2400" dirty="0" smtClean="0"/>
              <a:t> 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1800" dirty="0" smtClean="0"/>
              <a:t>Does not afford contractor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opportunity to fix proposal</a:t>
            </a:r>
          </a:p>
          <a:p>
            <a:pPr lvl="1">
              <a:buFont typeface="Arial" pitchFamily="34" charset="0"/>
              <a:buChar char="–"/>
              <a:defRPr/>
            </a:pPr>
            <a:endParaRPr lang="en-US" sz="22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US" sz="2200" dirty="0" smtClean="0"/>
              <a:t>Sections L and M of Lakehurst Services Procurements are similar – allow contractor to know what to expect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sz="22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US" sz="2200" dirty="0" smtClean="0"/>
              <a:t>Any missing information, which was required in the solicitation, is a deficiency and the proposal is </a:t>
            </a:r>
            <a:r>
              <a:rPr lang="en-US" sz="2200" dirty="0" err="1" smtClean="0"/>
              <a:t>unawardable</a:t>
            </a:r>
            <a:endParaRPr lang="en-US" sz="22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F522C-BF55-4C7B-BF56-92788713C47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50895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rgbClr val="002060"/>
                </a:solidFill>
              </a:rPr>
              <a:t>Program Management Support </a:t>
            </a:r>
            <a:r>
              <a:rPr lang="en-US" sz="2400" b="1" dirty="0">
                <a:solidFill>
                  <a:srgbClr val="002060"/>
                </a:solidFill>
              </a:rPr>
              <a:t>Services</a:t>
            </a:r>
          </a:p>
          <a:p>
            <a:pPr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>
              <a:buFont typeface="Arial" pitchFamily="34" charset="0"/>
              <a:buChar char="•"/>
              <a:defRPr/>
            </a:pPr>
            <a:endParaRPr lang="en-US" sz="1800" dirty="0"/>
          </a:p>
          <a:p>
            <a:pPr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>
              <a:buFont typeface="Arial" pitchFamily="34" charset="0"/>
              <a:buChar char="•"/>
              <a:defRPr/>
            </a:pPr>
            <a:endParaRPr lang="en-US" sz="1800" dirty="0"/>
          </a:p>
          <a:p>
            <a:pPr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>
              <a:buFont typeface="Arial" pitchFamily="34" charset="0"/>
              <a:buChar char="•"/>
              <a:defRPr/>
            </a:pPr>
            <a:endParaRPr lang="en-US" sz="1800" dirty="0"/>
          </a:p>
          <a:p>
            <a:pPr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>
              <a:buFont typeface="Arial" pitchFamily="34" charset="0"/>
              <a:buChar char="•"/>
              <a:defRPr/>
            </a:pPr>
            <a:endParaRPr lang="en-US" sz="1800" dirty="0"/>
          </a:p>
          <a:p>
            <a:pPr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>
              <a:buFont typeface="Arial" pitchFamily="34" charset="0"/>
              <a:buChar char="•"/>
              <a:defRPr/>
            </a:pPr>
            <a:endParaRPr lang="en-US" sz="1800" dirty="0"/>
          </a:p>
          <a:p>
            <a:pPr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 marL="0" indent="0"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sz="1200" b="1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Acquisition Strategy to be announced in </a:t>
            </a:r>
            <a:r>
              <a:rPr lang="en-US" sz="1200" b="1" dirty="0" err="1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FedBizOpps</a:t>
            </a:r>
            <a:r>
              <a:rPr lang="en-US" sz="1200" b="1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 or </a:t>
            </a:r>
            <a:r>
              <a:rPr lang="en-US" sz="1200" b="1" dirty="0" err="1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SeaPort</a:t>
            </a:r>
            <a:r>
              <a:rPr lang="en-US" sz="1200" b="1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-e through the standard notification process.</a:t>
            </a:r>
          </a:p>
          <a:p>
            <a:pPr marL="0" indent="0"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en-US" sz="1200" b="1" dirty="0">
              <a:latin typeface="Times New Roman" panose="02020603050405020304" pitchFamily="18" charset="0"/>
              <a:ea typeface="MS PGothic" pitchFamily="34" charset="-128"/>
              <a:cs typeface="Times New Roman" panose="02020603050405020304" pitchFamily="18" charset="0"/>
            </a:endParaRPr>
          </a:p>
          <a:p>
            <a:pPr marL="0" indent="0"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sz="1200" b="1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Competition type shall be determined by market research</a:t>
            </a:r>
            <a:endParaRPr lang="en-US" sz="18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AIR-2.5.2.2 Service Requirements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3603AF-5F1D-4DA2-8AD1-7BCB40FD912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143000" y="2133600"/>
          <a:ext cx="6629400" cy="2628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6767"/>
                <a:gridCol w="1207432"/>
                <a:gridCol w="990600"/>
                <a:gridCol w="1219200"/>
                <a:gridCol w="12954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Description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Current Contract/</a:t>
                      </a:r>
                    </a:p>
                    <a:p>
                      <a:pPr algn="ctr"/>
                      <a:r>
                        <a:rPr lang="en-US" sz="1200" dirty="0" smtClean="0"/>
                        <a:t>Contractor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RFP Release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FedBizOpps</a:t>
                      </a:r>
                      <a:r>
                        <a:rPr lang="en-US" sz="1200" dirty="0" smtClean="0"/>
                        <a:t> or Seaport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Contract Type</a:t>
                      </a:r>
                      <a:endParaRPr lang="en-US" sz="1200" dirty="0"/>
                    </a:p>
                  </a:txBody>
                  <a:tcPr/>
                </a:tc>
              </a:tr>
              <a:tr h="88900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Aircraft Launch &amp; Recovery</a:t>
                      </a:r>
                      <a:r>
                        <a:rPr lang="en-US" sz="1050" baseline="0" dirty="0" smtClean="0"/>
                        <a:t> </a:t>
                      </a:r>
                      <a:r>
                        <a:rPr lang="en-US" sz="1050" dirty="0" smtClean="0"/>
                        <a:t>Equipment</a:t>
                      </a:r>
                      <a:r>
                        <a:rPr lang="en-US" sz="1050" baseline="0" dirty="0" smtClean="0"/>
                        <a:t> (ALRE)</a:t>
                      </a:r>
                      <a:r>
                        <a:rPr lang="en-US" sz="1050" dirty="0" smtClean="0"/>
                        <a:t> and Expeditionary Airfield (EAF) Program Management Support Services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N00178-05-D-4546-4Y03</a:t>
                      </a:r>
                    </a:p>
                    <a:p>
                      <a:pPr algn="ctr"/>
                      <a:r>
                        <a:rPr lang="en-US" sz="1050" dirty="0" smtClean="0"/>
                        <a:t>Sabre</a:t>
                      </a:r>
                      <a:r>
                        <a:rPr lang="en-US" sz="1050" baseline="0" dirty="0" smtClean="0"/>
                        <a:t> Systems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aseline="0" dirty="0" smtClean="0"/>
                        <a:t>4</a:t>
                      </a:r>
                      <a:r>
                        <a:rPr lang="en-US" sz="1050" baseline="30000" dirty="0" smtClean="0"/>
                        <a:t>th</a:t>
                      </a:r>
                      <a:r>
                        <a:rPr lang="en-US" sz="1050" baseline="0" dirty="0" smtClean="0"/>
                        <a:t> Quarter FY15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/>
                        <a:t>FedBizOpps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 year CPFF IDIQ</a:t>
                      </a:r>
                      <a:endParaRPr lang="en-US" sz="1050" dirty="0"/>
                    </a:p>
                  </a:txBody>
                  <a:tcPr/>
                </a:tc>
              </a:tr>
              <a:tr h="88900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Support Equipment</a:t>
                      </a:r>
                      <a:r>
                        <a:rPr lang="en-US" sz="1050" baseline="0" dirty="0" smtClean="0"/>
                        <a:t> (SE)</a:t>
                      </a:r>
                      <a:r>
                        <a:rPr lang="en-US" sz="1050" dirty="0" smtClean="0"/>
                        <a:t> Program Management Support for the full range of Navy,</a:t>
                      </a:r>
                    </a:p>
                    <a:p>
                      <a:r>
                        <a:rPr lang="en-US" sz="1050" dirty="0" smtClean="0"/>
                        <a:t>FMS and DoD aircraft systems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N00178-05-D-4461-4Y06</a:t>
                      </a:r>
                    </a:p>
                    <a:p>
                      <a:pPr algn="ctr"/>
                      <a:r>
                        <a:rPr lang="en-US" sz="1050" dirty="0" smtClean="0"/>
                        <a:t>MTG</a:t>
                      </a:r>
                      <a:r>
                        <a:rPr lang="en-US" sz="1050" baseline="0" dirty="0" smtClean="0"/>
                        <a:t> Services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r>
                        <a:rPr lang="en-US" sz="1050" baseline="30000" dirty="0" smtClean="0"/>
                        <a:t>rd</a:t>
                      </a:r>
                      <a:r>
                        <a:rPr lang="en-US" sz="1050" dirty="0" smtClean="0"/>
                        <a:t> Quarter</a:t>
                      </a:r>
                      <a:r>
                        <a:rPr lang="en-US" sz="1050" baseline="0" dirty="0" smtClean="0"/>
                        <a:t> FY16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/>
                        <a:t>FedBizOpps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 year CPFF IDIQ</a:t>
                      </a:r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AIR-2.5.2.2 Service Requirements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036638"/>
            <a:ext cx="8229600" cy="50895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rgbClr val="002060"/>
                </a:solidFill>
              </a:rPr>
              <a:t>Engineering and Technical Support </a:t>
            </a:r>
            <a:r>
              <a:rPr lang="en-US" sz="2400" b="1" dirty="0">
                <a:solidFill>
                  <a:srgbClr val="002060"/>
                </a:solidFill>
              </a:rPr>
              <a:t>Services</a:t>
            </a:r>
          </a:p>
          <a:p>
            <a:pPr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>
              <a:buFont typeface="Arial" pitchFamily="34" charset="0"/>
              <a:buChar char="•"/>
              <a:defRPr/>
            </a:pPr>
            <a:endParaRPr lang="en-US" sz="1800" dirty="0"/>
          </a:p>
          <a:p>
            <a:pPr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>
              <a:buFont typeface="Arial" pitchFamily="34" charset="0"/>
              <a:buChar char="•"/>
              <a:defRPr/>
            </a:pPr>
            <a:endParaRPr lang="en-US" sz="1800" dirty="0"/>
          </a:p>
          <a:p>
            <a:pPr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>
              <a:buFont typeface="Arial" pitchFamily="34" charset="0"/>
              <a:buChar char="•"/>
              <a:defRPr/>
            </a:pPr>
            <a:endParaRPr lang="en-US" sz="1800" dirty="0"/>
          </a:p>
          <a:p>
            <a:pPr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>
              <a:buFont typeface="Arial" pitchFamily="34" charset="0"/>
              <a:buChar char="•"/>
              <a:defRPr/>
            </a:pPr>
            <a:endParaRPr lang="en-US" sz="1800" dirty="0"/>
          </a:p>
          <a:p>
            <a:pPr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>
              <a:buFont typeface="Arial" pitchFamily="34" charset="0"/>
              <a:buChar char="•"/>
              <a:defRPr/>
            </a:pPr>
            <a:endParaRPr lang="en-US" sz="1800" dirty="0"/>
          </a:p>
          <a:p>
            <a:pPr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>
              <a:buFont typeface="Arial" pitchFamily="34" charset="0"/>
              <a:buChar char="•"/>
              <a:defRPr/>
            </a:pPr>
            <a:endParaRPr lang="en-US" sz="1800" dirty="0"/>
          </a:p>
          <a:p>
            <a:pPr marL="0" indent="0"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Acquisition Strategy to be announced in </a:t>
            </a:r>
            <a:r>
              <a:rPr lang="en-US" sz="1200" b="1" dirty="0" err="1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FedBizOpps</a:t>
            </a: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 or </a:t>
            </a:r>
            <a:r>
              <a:rPr lang="en-US" sz="1200" b="1" dirty="0" err="1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SeaPort</a:t>
            </a: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-e through the standard notification process.</a:t>
            </a:r>
          </a:p>
          <a:p>
            <a:pPr marL="0" indent="0"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en-US" sz="1200" b="1" dirty="0">
              <a:solidFill>
                <a:srgbClr val="002060"/>
              </a:solidFill>
              <a:latin typeface="Times New Roman" panose="02020603050405020304" pitchFamily="18" charset="0"/>
              <a:ea typeface="MS PGothic" pitchFamily="34" charset="-128"/>
              <a:cs typeface="Times New Roman" panose="02020603050405020304" pitchFamily="18" charset="0"/>
            </a:endParaRPr>
          </a:p>
          <a:p>
            <a:pPr marL="0" indent="0"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Competition type shall be determined by market research</a:t>
            </a:r>
            <a:endParaRPr lang="en-US" sz="1800" dirty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A51BF3-9269-4171-82DF-ECC0E7B3F60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066800" y="1828800"/>
          <a:ext cx="6629400" cy="3352800"/>
        </p:xfrm>
        <a:graphic>
          <a:graphicData uri="http://schemas.openxmlformats.org/drawingml/2006/table">
            <a:tbl>
              <a:tblPr/>
              <a:tblGrid>
                <a:gridCol w="1916113"/>
                <a:gridCol w="1208087"/>
                <a:gridCol w="990600"/>
                <a:gridCol w="1219200"/>
                <a:gridCol w="12954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Current Contract/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Contractor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RFP Release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FedBizOpps or Seaport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Contract 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89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Manufacturing and Industrial Engineering, AIR 4.8.8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E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N00178-04-D-4089-4Y06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NDI Engineering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E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4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th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 Quarter FY15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E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FedBizOpps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E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5 year CPFF IDIQ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ED2"/>
                    </a:solidFill>
                  </a:tcPr>
                </a:tc>
              </a:tr>
              <a:tr h="889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Times New Roman" pitchFamily="18" charset="0"/>
                        </a:rPr>
                        <a:t>Design, development, integration, test, evaluation, and engineering logistics of SE and Aircraft Armament Equipment (AAE), AIR 4.8.6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N00178-04-D-4119-FC26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SAIC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4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th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 Quarter FY15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(Released on 30 July 2015)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Seaport-e, Zone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5 year Task Order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A"/>
                    </a:solidFill>
                  </a:tcPr>
                </a:tc>
              </a:tr>
              <a:tr h="889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Ground Support Equipment/Peculiar Support Equipment and In-Service Support, AIR 4.8.6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E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N00178-05-D-4461-4Y01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MTG Services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E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4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th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 Quarter FY15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E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FedBizOpps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E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5 year CPFF IDIQ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ED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NAVAIR_Brief">
  <a:themeElements>
    <a:clrScheme name="NAVAIR Colors">
      <a:dk1>
        <a:srgbClr val="1C295B"/>
      </a:dk1>
      <a:lt1>
        <a:sysClr val="window" lastClr="FFFFFF"/>
      </a:lt1>
      <a:dk2>
        <a:srgbClr val="1C295B"/>
      </a:dk2>
      <a:lt2>
        <a:srgbClr val="EEECE1"/>
      </a:lt2>
      <a:accent1>
        <a:srgbClr val="CCD2E2"/>
      </a:accent1>
      <a:accent2>
        <a:srgbClr val="6778A9"/>
      </a:accent2>
      <a:accent3>
        <a:srgbClr val="76923C"/>
      </a:accent3>
      <a:accent4>
        <a:srgbClr val="5F497A"/>
      </a:accent4>
      <a:accent5>
        <a:srgbClr val="366092"/>
      </a:accent5>
      <a:accent6>
        <a:srgbClr val="AA5106"/>
      </a:accent6>
      <a:hlink>
        <a:srgbClr val="6778A9"/>
      </a:hlink>
      <a:folHlink>
        <a:srgbClr val="BFC6DB"/>
      </a:folHlink>
    </a:clrScheme>
    <a:fontScheme name="NAVAIR Arial">
      <a:majorFont>
        <a:latin typeface="Arial"/>
        <a:ea typeface="MS PGothic"/>
        <a:cs typeface=""/>
      </a:majorFont>
      <a:minorFont>
        <a:latin typeface="Arial Narrow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bg1"/>
          </a:outerShdw>
        </a:effectLst>
      </a:spPr>
      <a:bodyPr vert="horz" wrap="square" lIns="90487" tIns="91440" rIns="90487" bIns="91440" numCol="1" anchor="t" anchorCtr="0" compatLnSpc="1">
        <a:prstTxWarp prst="textNoShape">
          <a:avLst/>
        </a:prstTxWarp>
        <a:spAutoFit/>
      </a:bodyPr>
      <a:lstStyle>
        <a:defPPr marL="223838" marR="0" indent="-223838" algn="ctr" defTabSz="895350" rtl="0" eaLnBrk="0" fontAlgn="base" latinLnBrk="0" hangingPunct="0">
          <a:lnSpc>
            <a:spcPct val="90000"/>
          </a:lnSpc>
          <a:spcBef>
            <a:spcPct val="15000"/>
          </a:spcBef>
          <a:spcAft>
            <a:spcPct val="0"/>
          </a:spcAft>
          <a:buClrTx/>
          <a:buSzPct val="100000"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bg1"/>
          </a:outerShdw>
        </a:effectLst>
      </a:spPr>
      <a:bodyPr vert="horz" wrap="square" lIns="90487" tIns="91440" rIns="90487" bIns="91440" numCol="1" anchor="t" anchorCtr="0" compatLnSpc="1">
        <a:prstTxWarp prst="textNoShape">
          <a:avLst/>
        </a:prstTxWarp>
        <a:spAutoFit/>
      </a:bodyPr>
      <a:lstStyle>
        <a:defPPr marL="223838" marR="0" indent="-223838" algn="ctr" defTabSz="895350" rtl="0" eaLnBrk="0" fontAlgn="base" latinLnBrk="0" hangingPunct="0">
          <a:lnSpc>
            <a:spcPct val="90000"/>
          </a:lnSpc>
          <a:spcBef>
            <a:spcPct val="15000"/>
          </a:spcBef>
          <a:spcAft>
            <a:spcPct val="0"/>
          </a:spcAft>
          <a:buClrTx/>
          <a:buSzPct val="100000"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3">
        <a:dk1>
          <a:srgbClr val="000000"/>
        </a:dk1>
        <a:lt1>
          <a:srgbClr val="FFFFFF"/>
        </a:lt1>
        <a:dk2>
          <a:srgbClr val="000099"/>
        </a:dk2>
        <a:lt2>
          <a:srgbClr val="0099CC"/>
        </a:lt2>
        <a:accent1>
          <a:srgbClr val="EAEAEA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B9D6E7"/>
        </a:accent6>
        <a:hlink>
          <a:srgbClr val="1C295B"/>
        </a:hlink>
        <a:folHlink>
          <a:srgbClr val="41457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Transition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6_Blue Banner">
  <a:themeElements>
    <a:clrScheme name="NAVAIR colors">
      <a:dk1>
        <a:srgbClr val="002060"/>
      </a:dk1>
      <a:lt1>
        <a:sysClr val="window" lastClr="FFFFFF"/>
      </a:lt1>
      <a:dk2>
        <a:srgbClr val="002060"/>
      </a:dk2>
      <a:lt2>
        <a:srgbClr val="EEECE1"/>
      </a:lt2>
      <a:accent1>
        <a:srgbClr val="17365D"/>
      </a:accent1>
      <a:accent2>
        <a:srgbClr val="8DB3E2"/>
      </a:accent2>
      <a:accent3>
        <a:srgbClr val="76923C"/>
      </a:accent3>
      <a:accent4>
        <a:srgbClr val="5F497A"/>
      </a:accent4>
      <a:accent5>
        <a:srgbClr val="366092"/>
      </a:accent5>
      <a:accent6>
        <a:srgbClr val="E36C09"/>
      </a:accent6>
      <a:hlink>
        <a:srgbClr val="BFBFBF"/>
      </a:hlink>
      <a:folHlink>
        <a:srgbClr val="8DB3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7_Blue Banner">
  <a:themeElements>
    <a:clrScheme name="NAVAIR colors">
      <a:dk1>
        <a:srgbClr val="002060"/>
      </a:dk1>
      <a:lt1>
        <a:sysClr val="window" lastClr="FFFFFF"/>
      </a:lt1>
      <a:dk2>
        <a:srgbClr val="002060"/>
      </a:dk2>
      <a:lt2>
        <a:srgbClr val="EEECE1"/>
      </a:lt2>
      <a:accent1>
        <a:srgbClr val="17365D"/>
      </a:accent1>
      <a:accent2>
        <a:srgbClr val="8DB3E2"/>
      </a:accent2>
      <a:accent3>
        <a:srgbClr val="76923C"/>
      </a:accent3>
      <a:accent4>
        <a:srgbClr val="5F497A"/>
      </a:accent4>
      <a:accent5>
        <a:srgbClr val="366092"/>
      </a:accent5>
      <a:accent6>
        <a:srgbClr val="E36C09"/>
      </a:accent6>
      <a:hlink>
        <a:srgbClr val="BFBFBF"/>
      </a:hlink>
      <a:folHlink>
        <a:srgbClr val="8DB3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8_Blue Banner">
  <a:themeElements>
    <a:clrScheme name="NAVAIR colors">
      <a:dk1>
        <a:srgbClr val="002060"/>
      </a:dk1>
      <a:lt1>
        <a:sysClr val="window" lastClr="FFFFFF"/>
      </a:lt1>
      <a:dk2>
        <a:srgbClr val="002060"/>
      </a:dk2>
      <a:lt2>
        <a:srgbClr val="EEECE1"/>
      </a:lt2>
      <a:accent1>
        <a:srgbClr val="17365D"/>
      </a:accent1>
      <a:accent2>
        <a:srgbClr val="8DB3E2"/>
      </a:accent2>
      <a:accent3>
        <a:srgbClr val="76923C"/>
      </a:accent3>
      <a:accent4>
        <a:srgbClr val="5F497A"/>
      </a:accent4>
      <a:accent5>
        <a:srgbClr val="366092"/>
      </a:accent5>
      <a:accent6>
        <a:srgbClr val="E36C09"/>
      </a:accent6>
      <a:hlink>
        <a:srgbClr val="BFBFBF"/>
      </a:hlink>
      <a:folHlink>
        <a:srgbClr val="8DB3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9_Blue Banner">
  <a:themeElements>
    <a:clrScheme name="NAVAIR colors">
      <a:dk1>
        <a:srgbClr val="002060"/>
      </a:dk1>
      <a:lt1>
        <a:sysClr val="window" lastClr="FFFFFF"/>
      </a:lt1>
      <a:dk2>
        <a:srgbClr val="002060"/>
      </a:dk2>
      <a:lt2>
        <a:srgbClr val="EEECE1"/>
      </a:lt2>
      <a:accent1>
        <a:srgbClr val="17365D"/>
      </a:accent1>
      <a:accent2>
        <a:srgbClr val="8DB3E2"/>
      </a:accent2>
      <a:accent3>
        <a:srgbClr val="76923C"/>
      </a:accent3>
      <a:accent4>
        <a:srgbClr val="5F497A"/>
      </a:accent4>
      <a:accent5>
        <a:srgbClr val="366092"/>
      </a:accent5>
      <a:accent6>
        <a:srgbClr val="E36C09"/>
      </a:accent6>
      <a:hlink>
        <a:srgbClr val="BFBFBF"/>
      </a:hlink>
      <a:folHlink>
        <a:srgbClr val="8DB3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_blank">
  <a:themeElements>
    <a:clrScheme name="1_blank 10">
      <a:dk1>
        <a:srgbClr val="000000"/>
      </a:dk1>
      <a:lt1>
        <a:srgbClr val="FFFFFF"/>
      </a:lt1>
      <a:dk2>
        <a:srgbClr val="000099"/>
      </a:dk2>
      <a:lt2>
        <a:srgbClr val="0099CC"/>
      </a:lt2>
      <a:accent1>
        <a:srgbClr val="EAEAEA"/>
      </a:accent1>
      <a:accent2>
        <a:srgbClr val="414571"/>
      </a:accent2>
      <a:accent3>
        <a:srgbClr val="FFFFFF"/>
      </a:accent3>
      <a:accent4>
        <a:srgbClr val="000000"/>
      </a:accent4>
      <a:accent5>
        <a:srgbClr val="F3F3F3"/>
      </a:accent5>
      <a:accent6>
        <a:srgbClr val="3A3E66"/>
      </a:accent6>
      <a:hlink>
        <a:srgbClr val="1C295B"/>
      </a:hlink>
      <a:folHlink>
        <a:srgbClr val="96A2C4"/>
      </a:folHlink>
    </a:clrScheme>
    <a:fontScheme name="1_blank">
      <a:majorFont>
        <a:latin typeface="Arial Narrow"/>
        <a:ea typeface=""/>
        <a:cs typeface="Tahoma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bg1"/>
          </a:outerShdw>
        </a:effectLst>
      </a:spPr>
      <a:bodyPr vert="horz" wrap="square" lIns="90487" tIns="91440" rIns="90487" bIns="91440" numCol="1" anchor="t" anchorCtr="0" compatLnSpc="1">
        <a:prstTxWarp prst="textNoShape">
          <a:avLst/>
        </a:prstTxWarp>
        <a:spAutoFit/>
      </a:bodyPr>
      <a:lstStyle>
        <a:defPPr marL="223838" marR="0" indent="-223838" algn="ctr" defTabSz="895350" rtl="0" eaLnBrk="0" fontAlgn="base" latinLnBrk="0" hangingPunct="0">
          <a:lnSpc>
            <a:spcPct val="90000"/>
          </a:lnSpc>
          <a:spcBef>
            <a:spcPct val="15000"/>
          </a:spcBef>
          <a:spcAft>
            <a:spcPct val="0"/>
          </a:spcAft>
          <a:buClrTx/>
          <a:buSzPct val="100000"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bg1"/>
          </a:outerShdw>
        </a:effectLst>
      </a:spPr>
      <a:bodyPr vert="horz" wrap="square" lIns="90487" tIns="91440" rIns="90487" bIns="91440" numCol="1" anchor="t" anchorCtr="0" compatLnSpc="1">
        <a:prstTxWarp prst="textNoShape">
          <a:avLst/>
        </a:prstTxWarp>
        <a:spAutoFit/>
      </a:bodyPr>
      <a:lstStyle>
        <a:defPPr marL="223838" marR="0" indent="-223838" algn="ctr" defTabSz="895350" rtl="0" eaLnBrk="0" fontAlgn="base" latinLnBrk="0" hangingPunct="0">
          <a:lnSpc>
            <a:spcPct val="90000"/>
          </a:lnSpc>
          <a:spcBef>
            <a:spcPct val="15000"/>
          </a:spcBef>
          <a:spcAft>
            <a:spcPct val="0"/>
          </a:spcAft>
          <a:buClrTx/>
          <a:buSzPct val="100000"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8">
        <a:dk1>
          <a:srgbClr val="000000"/>
        </a:dk1>
        <a:lt1>
          <a:srgbClr val="FFFFFF"/>
        </a:lt1>
        <a:dk2>
          <a:srgbClr val="000099"/>
        </a:dk2>
        <a:lt2>
          <a:srgbClr val="0099CC"/>
        </a:lt2>
        <a:accent1>
          <a:srgbClr val="EAEAEA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B9D6E7"/>
        </a:accent6>
        <a:hlink>
          <a:srgbClr val="009999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9">
        <a:dk1>
          <a:srgbClr val="000000"/>
        </a:dk1>
        <a:lt1>
          <a:srgbClr val="FFFFFF"/>
        </a:lt1>
        <a:dk2>
          <a:srgbClr val="000099"/>
        </a:dk2>
        <a:lt2>
          <a:srgbClr val="0099CC"/>
        </a:lt2>
        <a:accent1>
          <a:srgbClr val="EAEAEA"/>
        </a:accent1>
        <a:accent2>
          <a:srgbClr val="414571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3A3E66"/>
        </a:accent6>
        <a:hlink>
          <a:srgbClr val="1C295B"/>
        </a:hlink>
        <a:folHlink>
          <a:srgbClr val="CCD2E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10">
        <a:dk1>
          <a:srgbClr val="000000"/>
        </a:dk1>
        <a:lt1>
          <a:srgbClr val="FFFFFF"/>
        </a:lt1>
        <a:dk2>
          <a:srgbClr val="000099"/>
        </a:dk2>
        <a:lt2>
          <a:srgbClr val="0099CC"/>
        </a:lt2>
        <a:accent1>
          <a:srgbClr val="EAEAEA"/>
        </a:accent1>
        <a:accent2>
          <a:srgbClr val="414571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3A3E66"/>
        </a:accent6>
        <a:hlink>
          <a:srgbClr val="1C295B"/>
        </a:hlink>
        <a:folHlink>
          <a:srgbClr val="96A2C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0_Blue Banner">
  <a:themeElements>
    <a:clrScheme name="NAVAIR colors">
      <a:dk1>
        <a:srgbClr val="002060"/>
      </a:dk1>
      <a:lt1>
        <a:sysClr val="window" lastClr="FFFFFF"/>
      </a:lt1>
      <a:dk2>
        <a:srgbClr val="002060"/>
      </a:dk2>
      <a:lt2>
        <a:srgbClr val="EEECE1"/>
      </a:lt2>
      <a:accent1>
        <a:srgbClr val="17365D"/>
      </a:accent1>
      <a:accent2>
        <a:srgbClr val="8DB3E2"/>
      </a:accent2>
      <a:accent3>
        <a:srgbClr val="76923C"/>
      </a:accent3>
      <a:accent4>
        <a:srgbClr val="5F497A"/>
      </a:accent4>
      <a:accent5>
        <a:srgbClr val="366092"/>
      </a:accent5>
      <a:accent6>
        <a:srgbClr val="E36C09"/>
      </a:accent6>
      <a:hlink>
        <a:srgbClr val="BFBFBF"/>
      </a:hlink>
      <a:folHlink>
        <a:srgbClr val="8DB3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1_Blue Banner">
  <a:themeElements>
    <a:clrScheme name="NAVAIR colors">
      <a:dk1>
        <a:srgbClr val="002060"/>
      </a:dk1>
      <a:lt1>
        <a:sysClr val="window" lastClr="FFFFFF"/>
      </a:lt1>
      <a:dk2>
        <a:srgbClr val="002060"/>
      </a:dk2>
      <a:lt2>
        <a:srgbClr val="EEECE1"/>
      </a:lt2>
      <a:accent1>
        <a:srgbClr val="17365D"/>
      </a:accent1>
      <a:accent2>
        <a:srgbClr val="8DB3E2"/>
      </a:accent2>
      <a:accent3>
        <a:srgbClr val="76923C"/>
      </a:accent3>
      <a:accent4>
        <a:srgbClr val="5F497A"/>
      </a:accent4>
      <a:accent5>
        <a:srgbClr val="366092"/>
      </a:accent5>
      <a:accent6>
        <a:srgbClr val="E36C09"/>
      </a:accent6>
      <a:hlink>
        <a:srgbClr val="BFBFBF"/>
      </a:hlink>
      <a:folHlink>
        <a:srgbClr val="8DB3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2_Blue Banner">
  <a:themeElements>
    <a:clrScheme name="NAVAIR colors">
      <a:dk1>
        <a:srgbClr val="002060"/>
      </a:dk1>
      <a:lt1>
        <a:sysClr val="window" lastClr="FFFFFF"/>
      </a:lt1>
      <a:dk2>
        <a:srgbClr val="002060"/>
      </a:dk2>
      <a:lt2>
        <a:srgbClr val="EEECE1"/>
      </a:lt2>
      <a:accent1>
        <a:srgbClr val="17365D"/>
      </a:accent1>
      <a:accent2>
        <a:srgbClr val="8DB3E2"/>
      </a:accent2>
      <a:accent3>
        <a:srgbClr val="76923C"/>
      </a:accent3>
      <a:accent4>
        <a:srgbClr val="5F497A"/>
      </a:accent4>
      <a:accent5>
        <a:srgbClr val="366092"/>
      </a:accent5>
      <a:accent6>
        <a:srgbClr val="E36C09"/>
      </a:accent6>
      <a:hlink>
        <a:srgbClr val="BFBFBF"/>
      </a:hlink>
      <a:folHlink>
        <a:srgbClr val="8DB3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ransition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ue Banner">
  <a:themeElements>
    <a:clrScheme name="NAVAIR colors">
      <a:dk1>
        <a:srgbClr val="002060"/>
      </a:dk1>
      <a:lt1>
        <a:sysClr val="window" lastClr="FFFFFF"/>
      </a:lt1>
      <a:dk2>
        <a:srgbClr val="002060"/>
      </a:dk2>
      <a:lt2>
        <a:srgbClr val="EEECE1"/>
      </a:lt2>
      <a:accent1>
        <a:srgbClr val="17365D"/>
      </a:accent1>
      <a:accent2>
        <a:srgbClr val="8DB3E2"/>
      </a:accent2>
      <a:accent3>
        <a:srgbClr val="76923C"/>
      </a:accent3>
      <a:accent4>
        <a:srgbClr val="5F497A"/>
      </a:accent4>
      <a:accent5>
        <a:srgbClr val="366092"/>
      </a:accent5>
      <a:accent6>
        <a:srgbClr val="E36C09"/>
      </a:accent6>
      <a:hlink>
        <a:srgbClr val="BFBFBF"/>
      </a:hlink>
      <a:folHlink>
        <a:srgbClr val="8DB3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Transition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Blue Banner">
  <a:themeElements>
    <a:clrScheme name="NAVAIR colors">
      <a:dk1>
        <a:srgbClr val="002060"/>
      </a:dk1>
      <a:lt1>
        <a:sysClr val="window" lastClr="FFFFFF"/>
      </a:lt1>
      <a:dk2>
        <a:srgbClr val="002060"/>
      </a:dk2>
      <a:lt2>
        <a:srgbClr val="EEECE1"/>
      </a:lt2>
      <a:accent1>
        <a:srgbClr val="17365D"/>
      </a:accent1>
      <a:accent2>
        <a:srgbClr val="8DB3E2"/>
      </a:accent2>
      <a:accent3>
        <a:srgbClr val="76923C"/>
      </a:accent3>
      <a:accent4>
        <a:srgbClr val="5F497A"/>
      </a:accent4>
      <a:accent5>
        <a:srgbClr val="366092"/>
      </a:accent5>
      <a:accent6>
        <a:srgbClr val="E36C09"/>
      </a:accent6>
      <a:hlink>
        <a:srgbClr val="BFBFBF"/>
      </a:hlink>
      <a:folHlink>
        <a:srgbClr val="8DB3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Blue Banner">
  <a:themeElements>
    <a:clrScheme name="NAVAIR colors">
      <a:dk1>
        <a:srgbClr val="002060"/>
      </a:dk1>
      <a:lt1>
        <a:sysClr val="window" lastClr="FFFFFF"/>
      </a:lt1>
      <a:dk2>
        <a:srgbClr val="002060"/>
      </a:dk2>
      <a:lt2>
        <a:srgbClr val="EEECE1"/>
      </a:lt2>
      <a:accent1>
        <a:srgbClr val="17365D"/>
      </a:accent1>
      <a:accent2>
        <a:srgbClr val="8DB3E2"/>
      </a:accent2>
      <a:accent3>
        <a:srgbClr val="76923C"/>
      </a:accent3>
      <a:accent4>
        <a:srgbClr val="5F497A"/>
      </a:accent4>
      <a:accent5>
        <a:srgbClr val="366092"/>
      </a:accent5>
      <a:accent6>
        <a:srgbClr val="E36C09"/>
      </a:accent6>
      <a:hlink>
        <a:srgbClr val="BFBFBF"/>
      </a:hlink>
      <a:folHlink>
        <a:srgbClr val="8DB3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Blue Banner">
  <a:themeElements>
    <a:clrScheme name="NAVAIR colors">
      <a:dk1>
        <a:srgbClr val="002060"/>
      </a:dk1>
      <a:lt1>
        <a:sysClr val="window" lastClr="FFFFFF"/>
      </a:lt1>
      <a:dk2>
        <a:srgbClr val="002060"/>
      </a:dk2>
      <a:lt2>
        <a:srgbClr val="EEECE1"/>
      </a:lt2>
      <a:accent1>
        <a:srgbClr val="17365D"/>
      </a:accent1>
      <a:accent2>
        <a:srgbClr val="8DB3E2"/>
      </a:accent2>
      <a:accent3>
        <a:srgbClr val="76923C"/>
      </a:accent3>
      <a:accent4>
        <a:srgbClr val="5F497A"/>
      </a:accent4>
      <a:accent5>
        <a:srgbClr val="366092"/>
      </a:accent5>
      <a:accent6>
        <a:srgbClr val="E36C09"/>
      </a:accent6>
      <a:hlink>
        <a:srgbClr val="BFBFBF"/>
      </a:hlink>
      <a:folHlink>
        <a:srgbClr val="8DB3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Blue Banner">
  <a:themeElements>
    <a:clrScheme name="NAVAIR colors">
      <a:dk1>
        <a:srgbClr val="002060"/>
      </a:dk1>
      <a:lt1>
        <a:sysClr val="window" lastClr="FFFFFF"/>
      </a:lt1>
      <a:dk2>
        <a:srgbClr val="002060"/>
      </a:dk2>
      <a:lt2>
        <a:srgbClr val="EEECE1"/>
      </a:lt2>
      <a:accent1>
        <a:srgbClr val="17365D"/>
      </a:accent1>
      <a:accent2>
        <a:srgbClr val="8DB3E2"/>
      </a:accent2>
      <a:accent3>
        <a:srgbClr val="76923C"/>
      </a:accent3>
      <a:accent4>
        <a:srgbClr val="5F497A"/>
      </a:accent4>
      <a:accent5>
        <a:srgbClr val="366092"/>
      </a:accent5>
      <a:accent6>
        <a:srgbClr val="E36C09"/>
      </a:accent6>
      <a:hlink>
        <a:srgbClr val="BFBFBF"/>
      </a:hlink>
      <a:folHlink>
        <a:srgbClr val="8DB3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5_Blue Banner">
  <a:themeElements>
    <a:clrScheme name="NAVAIR colors">
      <a:dk1>
        <a:srgbClr val="002060"/>
      </a:dk1>
      <a:lt1>
        <a:sysClr val="window" lastClr="FFFFFF"/>
      </a:lt1>
      <a:dk2>
        <a:srgbClr val="002060"/>
      </a:dk2>
      <a:lt2>
        <a:srgbClr val="EEECE1"/>
      </a:lt2>
      <a:accent1>
        <a:srgbClr val="17365D"/>
      </a:accent1>
      <a:accent2>
        <a:srgbClr val="8DB3E2"/>
      </a:accent2>
      <a:accent3>
        <a:srgbClr val="76923C"/>
      </a:accent3>
      <a:accent4>
        <a:srgbClr val="5F497A"/>
      </a:accent4>
      <a:accent5>
        <a:srgbClr val="366092"/>
      </a:accent5>
      <a:accent6>
        <a:srgbClr val="E36C09"/>
      </a:accent6>
      <a:hlink>
        <a:srgbClr val="BFBFBF"/>
      </a:hlink>
      <a:folHlink>
        <a:srgbClr val="8DB3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76889</TotalTime>
  <Words>940</Words>
  <Application>Microsoft Office PowerPoint</Application>
  <PresentationFormat>On-screen Show (4:3)</PresentationFormat>
  <Paragraphs>272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88</vt:i4>
      </vt:variant>
      <vt:variant>
        <vt:lpstr>Slide Titles</vt:lpstr>
      </vt:variant>
      <vt:variant>
        <vt:i4>13</vt:i4>
      </vt:variant>
    </vt:vector>
  </HeadingPairs>
  <TitlesOfParts>
    <vt:vector size="108" baseType="lpstr">
      <vt:lpstr>Arial</vt:lpstr>
      <vt:lpstr>MS PGothic</vt:lpstr>
      <vt:lpstr>Arial Narrow</vt:lpstr>
      <vt:lpstr>Times New Roman</vt:lpstr>
      <vt:lpstr>Calibri</vt:lpstr>
      <vt:lpstr>Tahoma</vt:lpstr>
      <vt:lpstr>Franklin Gothic Medium</vt:lpstr>
      <vt:lpstr>NAVAIR_Brief</vt:lpstr>
      <vt:lpstr>Transition Slide</vt:lpstr>
      <vt:lpstr>Blue Banner</vt:lpstr>
      <vt:lpstr>1_Transition Slide</vt:lpstr>
      <vt:lpstr>1_Blue Banner</vt:lpstr>
      <vt:lpstr>2_Blue Banner</vt:lpstr>
      <vt:lpstr>3_Blue Banner</vt:lpstr>
      <vt:lpstr>4_Blue Banner</vt:lpstr>
      <vt:lpstr>5_Blue Banner</vt:lpstr>
      <vt:lpstr>2_Transition Slide</vt:lpstr>
      <vt:lpstr>6_Blue Banner</vt:lpstr>
      <vt:lpstr>7_Blue Banner</vt:lpstr>
      <vt:lpstr>8_Blue Banner</vt:lpstr>
      <vt:lpstr>9_Blue Banner</vt:lpstr>
      <vt:lpstr>1_blank</vt:lpstr>
      <vt:lpstr>1_Default Design</vt:lpstr>
      <vt:lpstr>10_Blue Banner</vt:lpstr>
      <vt:lpstr>11_Blue Banner</vt:lpstr>
      <vt:lpstr>12_Blue Banner</vt:lpstr>
      <vt:lpstr>NAVAIR_Brief</vt:lpstr>
      <vt:lpstr>NAVAIR_Brief</vt:lpstr>
      <vt:lpstr>NAVAIR_Brief</vt:lpstr>
      <vt:lpstr>NAVAIR_Brief</vt:lpstr>
      <vt:lpstr>NAVAIR_Brief</vt:lpstr>
      <vt:lpstr>NAVAIR_Brief</vt:lpstr>
      <vt:lpstr>1_Blue Banner</vt:lpstr>
      <vt:lpstr>1_Blue Banner</vt:lpstr>
      <vt:lpstr>1_Blue Banner</vt:lpstr>
      <vt:lpstr>1_Blue Banner</vt:lpstr>
      <vt:lpstr>1_Blue Banner</vt:lpstr>
      <vt:lpstr>1_Blue Banner</vt:lpstr>
      <vt:lpstr>1_Blue Banner</vt:lpstr>
      <vt:lpstr>1_Blue Banner</vt:lpstr>
      <vt:lpstr>3_Blue Banner</vt:lpstr>
      <vt:lpstr>3_Blue Banner</vt:lpstr>
      <vt:lpstr>3_Blue Banner</vt:lpstr>
      <vt:lpstr>3_Blue Banner</vt:lpstr>
      <vt:lpstr>3_Blue Banner</vt:lpstr>
      <vt:lpstr>3_Blue Banner</vt:lpstr>
      <vt:lpstr>3_Blue Banner</vt:lpstr>
      <vt:lpstr>5_Blue Banner</vt:lpstr>
      <vt:lpstr>5_Blue Banner</vt:lpstr>
      <vt:lpstr>5_Blue Banner</vt:lpstr>
      <vt:lpstr>5_Blue Banner</vt:lpstr>
      <vt:lpstr>5_Blue Banner</vt:lpstr>
      <vt:lpstr>5_Blue Banner</vt:lpstr>
      <vt:lpstr>5_Blue Banner</vt:lpstr>
      <vt:lpstr>2_Transition Slide</vt:lpstr>
      <vt:lpstr>2_Transition Slide</vt:lpstr>
      <vt:lpstr>6_Blue Banner</vt:lpstr>
      <vt:lpstr>6_Blue Banner</vt:lpstr>
      <vt:lpstr>6_Blue Banner</vt:lpstr>
      <vt:lpstr>6_Blue Banner</vt:lpstr>
      <vt:lpstr>6_Blue Banner</vt:lpstr>
      <vt:lpstr>6_Blue Banner</vt:lpstr>
      <vt:lpstr>6_Blue Banner</vt:lpstr>
      <vt:lpstr>7_Blue Banner</vt:lpstr>
      <vt:lpstr>7_Blue Banner</vt:lpstr>
      <vt:lpstr>7_Blue Banner</vt:lpstr>
      <vt:lpstr>7_Blue Banner</vt:lpstr>
      <vt:lpstr>7_Blue Banner</vt:lpstr>
      <vt:lpstr>7_Blue Banner</vt:lpstr>
      <vt:lpstr>7_Blue Banner</vt:lpstr>
      <vt:lpstr>8_Blue Banner</vt:lpstr>
      <vt:lpstr>8_Blue Banner</vt:lpstr>
      <vt:lpstr>8_Blue Banner</vt:lpstr>
      <vt:lpstr>8_Blue Banner</vt:lpstr>
      <vt:lpstr>8_Blue Banner</vt:lpstr>
      <vt:lpstr>8_Blue Banner</vt:lpstr>
      <vt:lpstr>8_Blue Banner</vt:lpstr>
      <vt:lpstr>8_Blue Banner</vt:lpstr>
      <vt:lpstr>9_Blue Banner</vt:lpstr>
      <vt:lpstr>9_Blue Banner</vt:lpstr>
      <vt:lpstr>9_Blue Banner</vt:lpstr>
      <vt:lpstr>9_Blue Banner</vt:lpstr>
      <vt:lpstr>9_Blue Banner</vt:lpstr>
      <vt:lpstr>9_Blue Banner</vt:lpstr>
      <vt:lpstr>9_Blue Banner</vt:lpstr>
      <vt:lpstr>1_blank</vt:lpstr>
      <vt:lpstr>1_blank</vt:lpstr>
      <vt:lpstr>1_blank</vt:lpstr>
      <vt:lpstr>1_blank</vt:lpstr>
      <vt:lpstr>1_blank</vt:lpstr>
      <vt:lpstr>1_blank</vt:lpstr>
      <vt:lpstr>1_blank</vt:lpstr>
      <vt:lpstr>1_blank</vt:lpstr>
      <vt:lpstr>1_Default Design</vt:lpstr>
      <vt:lpstr>11_Blue Banner</vt:lpstr>
      <vt:lpstr>AIR-2.5.2 Lakehurst Services Acquisitions</vt:lpstr>
      <vt:lpstr>Background</vt:lpstr>
      <vt:lpstr>Upcoming Changes</vt:lpstr>
      <vt:lpstr>Market Research</vt:lpstr>
      <vt:lpstr>Request For Proposals (RFPs)</vt:lpstr>
      <vt:lpstr>Types of Competition</vt:lpstr>
      <vt:lpstr>Evaluation Facts</vt:lpstr>
      <vt:lpstr>AIR-2.5.2.2 Service Requirements</vt:lpstr>
      <vt:lpstr>AIR-2.5.2.2 Service Requirements</vt:lpstr>
      <vt:lpstr>AIR-2.5.2.2 Service Requirements</vt:lpstr>
      <vt:lpstr>AIR-2.5.2.2 Service Requirements</vt:lpstr>
      <vt:lpstr>AIR-2.5.2.2 Service Requirements</vt:lpstr>
      <vt:lpstr>Points of Contact</vt:lpstr>
    </vt:vector>
  </TitlesOfParts>
  <Company>Booz-Allen &amp; Hamilton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Jessica Wallace (BAH)</dc:creator>
  <cp:lastModifiedBy>cmoyer</cp:lastModifiedBy>
  <cp:revision>2278</cp:revision>
  <cp:lastPrinted>2015-05-27T15:18:20Z</cp:lastPrinted>
  <dcterms:created xsi:type="dcterms:W3CDTF">2001-07-09T19:35:38Z</dcterms:created>
  <dcterms:modified xsi:type="dcterms:W3CDTF">2015-08-25T12:06:29Z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0x01010089C671F3873E9A41A74EFA5EA20D0651</vt:lpwstr>
  </property>
</Properties>
</file>