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20A64-DE43-4DCD-89B3-6DE34E258BBC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2F910-FBBA-48D8-9E85-6FDB29488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841C8-EF16-4A8B-BD8A-A9B49FF12B2A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08F07-B25A-46BB-A1EB-E9625B06F7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78AD8-F74C-4168-AC9F-D50EEB3BB46C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CB140-16D8-441B-A1A9-845FB05920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87656-711D-4ED0-9DB9-B06E695EC339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054CC-8424-49D0-8AB9-06319F27B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E72EC-81D6-4684-885C-13DD8857BE96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B7A0-FCDF-4C96-AC3B-665729EE5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6C9BC-7B82-4087-9278-CD4C13A95E3A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F88D4-73DA-4249-82A1-20E855D891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10913-586E-4AF9-9704-26F997E130C1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2D417-C09C-4602-B07F-0F9DD0C6F3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EB95-6361-400D-89BE-C61586D5AE8A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A49C-EBEB-4D63-85A3-602C58E918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2D275-D6ED-41D0-BA17-BF05997C500F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323B3-6ABE-46FF-8F33-79470FE21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F7EB0-9D18-4F1E-9055-A9ECB7167A5E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3628C-ECA9-4A5C-8BF4-443F5493C9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E6756-11AF-4A3B-BCD3-94618794AB33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C43D5-4B62-4C50-AC17-17DC66F1F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DC0818-44DB-4E16-A554-F9945A7B676B}" type="datetimeFigureOut">
              <a:rPr lang="en-US"/>
              <a:pPr>
                <a:defRPr/>
              </a:pPr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C8EE77-AD26-4047-BE33-4409CB45AF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6172200" cy="1066800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	To optimize a Contractor’s success in the 	procurement process, starting at the Capabilities 	Level of CSPS increases the Time &amp; Visibility with 	the customer (Program Manager &amp; Engineers)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400" dirty="0" smtClean="0"/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400" dirty="0" smtClean="0"/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400" dirty="0" smtClean="0"/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7800" y="1219200"/>
          <a:ext cx="6324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638"/>
                <a:gridCol w="456512"/>
                <a:gridCol w="428626"/>
                <a:gridCol w="3019424"/>
                <a:gridCol w="1676400"/>
              </a:tblGrid>
              <a:tr h="21336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</a:t>
                      </a:r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</a:p>
                    <a:p>
                      <a:pPr algn="ctr"/>
                      <a:r>
                        <a:rPr lang="en-US" dirty="0" smtClean="0"/>
                        <a:t>M</a:t>
                      </a:r>
                    </a:p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C</a:t>
                      </a:r>
                    </a:p>
                    <a:p>
                      <a:r>
                        <a:rPr lang="en-US" u="sng" dirty="0" smtClean="0"/>
                        <a:t>S</a:t>
                      </a:r>
                    </a:p>
                    <a:p>
                      <a:r>
                        <a:rPr lang="en-US" u="sng" dirty="0" smtClean="0"/>
                        <a:t>P</a:t>
                      </a:r>
                    </a:p>
                    <a:p>
                      <a:r>
                        <a:rPr lang="en-US" u="sng" dirty="0" smtClean="0"/>
                        <a:t>S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CONTRACTOR</a:t>
                      </a:r>
                      <a:r>
                        <a:rPr lang="en-US" i="1" baseline="0" dirty="0" smtClean="0"/>
                        <a:t> SUPPORT</a:t>
                      </a:r>
                    </a:p>
                    <a:p>
                      <a:pPr algn="ctr"/>
                      <a:endParaRPr lang="en-US" i="1" baseline="0" dirty="0" smtClean="0"/>
                    </a:p>
                    <a:p>
                      <a:pPr algn="l"/>
                      <a:r>
                        <a:rPr lang="en-US" i="1" baseline="0" dirty="0" smtClean="0"/>
                        <a:t> CAPABILITIES</a:t>
                      </a:r>
                    </a:p>
                    <a:p>
                      <a:pPr algn="l"/>
                      <a:r>
                        <a:rPr lang="en-US" i="1" baseline="0" dirty="0" smtClean="0"/>
                        <a:t> SOURCES SOUGHT</a:t>
                      </a:r>
                    </a:p>
                    <a:p>
                      <a:pPr algn="l"/>
                      <a:r>
                        <a:rPr lang="en-US" i="1" baseline="0" dirty="0" smtClean="0"/>
                        <a:t> PRE-SOLICITATION</a:t>
                      </a:r>
                    </a:p>
                    <a:p>
                      <a:pPr algn="l"/>
                      <a:r>
                        <a:rPr lang="en-US" i="1" baseline="0" dirty="0" smtClean="0"/>
                        <a:t> SOLICITATION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VISIBILITY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28" name="TextBox 7"/>
          <p:cNvSpPr txBox="1">
            <a:spLocks noChangeArrowheads="1"/>
          </p:cNvSpPr>
          <p:nvPr/>
        </p:nvSpPr>
        <p:spPr bwMode="auto">
          <a:xfrm>
            <a:off x="1066800" y="241300"/>
            <a:ext cx="6686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alibri" pitchFamily="34" charset="0"/>
              </a:rPr>
              <a:t>Long Range Acquisition Forecast (LRAF)</a:t>
            </a:r>
          </a:p>
        </p:txBody>
      </p:sp>
      <p:sp>
        <p:nvSpPr>
          <p:cNvPr id="13329" name="TextBox 9"/>
          <p:cNvSpPr txBox="1">
            <a:spLocks noChangeArrowheads="1"/>
          </p:cNvSpPr>
          <p:nvPr/>
        </p:nvSpPr>
        <p:spPr bwMode="auto">
          <a:xfrm>
            <a:off x="1066800" y="4781550"/>
            <a:ext cx="7162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If a Contractor waits until the Solicitation is posted; they have lost valuable Time and Visibility  in the Procurement Process.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7800" y="1219200"/>
          <a:ext cx="6324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638"/>
                <a:gridCol w="456512"/>
                <a:gridCol w="428626"/>
                <a:gridCol w="3019424"/>
                <a:gridCol w="1676400"/>
              </a:tblGrid>
              <a:tr h="21336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</a:t>
                      </a:r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</a:p>
                    <a:p>
                      <a:pPr algn="ctr"/>
                      <a:r>
                        <a:rPr lang="en-US" dirty="0" smtClean="0"/>
                        <a:t>M</a:t>
                      </a:r>
                    </a:p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C</a:t>
                      </a:r>
                    </a:p>
                    <a:p>
                      <a:r>
                        <a:rPr lang="en-US" u="sng" dirty="0" smtClean="0"/>
                        <a:t>S</a:t>
                      </a:r>
                    </a:p>
                    <a:p>
                      <a:r>
                        <a:rPr lang="en-US" u="sng" dirty="0" smtClean="0"/>
                        <a:t>P</a:t>
                      </a:r>
                    </a:p>
                    <a:p>
                      <a:r>
                        <a:rPr lang="en-US" u="sng" dirty="0" smtClean="0"/>
                        <a:t>S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CONTRACTOR</a:t>
                      </a:r>
                      <a:r>
                        <a:rPr lang="en-US" i="1" baseline="0" dirty="0" smtClean="0"/>
                        <a:t> SUPPORT</a:t>
                      </a:r>
                    </a:p>
                    <a:p>
                      <a:pPr algn="ctr"/>
                      <a:endParaRPr lang="en-US" i="1" baseline="0" dirty="0" smtClean="0"/>
                    </a:p>
                    <a:p>
                      <a:pPr algn="l"/>
                      <a:r>
                        <a:rPr lang="en-US" i="1" baseline="0" dirty="0" smtClean="0"/>
                        <a:t> CAPABILITIES</a:t>
                      </a:r>
                    </a:p>
                    <a:p>
                      <a:pPr algn="l"/>
                      <a:r>
                        <a:rPr lang="en-US" i="1" baseline="0" dirty="0" smtClean="0"/>
                        <a:t> SOURCES SOUGHT</a:t>
                      </a:r>
                    </a:p>
                    <a:p>
                      <a:pPr algn="l"/>
                      <a:r>
                        <a:rPr lang="en-US" i="1" baseline="0" dirty="0" smtClean="0"/>
                        <a:t> PRE-SOLICITATION</a:t>
                      </a:r>
                    </a:p>
                    <a:p>
                      <a:pPr algn="l"/>
                      <a:r>
                        <a:rPr lang="en-US" i="1" baseline="0" dirty="0" smtClean="0"/>
                        <a:t> SOLICITATION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VISIBILITY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51" name="TextBox 7"/>
          <p:cNvSpPr txBox="1">
            <a:spLocks noChangeArrowheads="1"/>
          </p:cNvSpPr>
          <p:nvPr/>
        </p:nvSpPr>
        <p:spPr bwMode="auto">
          <a:xfrm>
            <a:off x="1066800" y="241300"/>
            <a:ext cx="6686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alibri" pitchFamily="34" charset="0"/>
              </a:rPr>
              <a:t>Long Range Acquisition Forecast (LRAF)</a:t>
            </a:r>
          </a:p>
        </p:txBody>
      </p:sp>
      <p:sp>
        <p:nvSpPr>
          <p:cNvPr id="14352" name="TextBox 9"/>
          <p:cNvSpPr txBox="1">
            <a:spLocks noChangeArrowheads="1"/>
          </p:cNvSpPr>
          <p:nvPr/>
        </p:nvSpPr>
        <p:spPr bwMode="auto">
          <a:xfrm>
            <a:off x="1066800" y="3549650"/>
            <a:ext cx="7315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Calibri" pitchFamily="34" charset="0"/>
              </a:rPr>
              <a:t>Starting at the Capabilities Level:</a:t>
            </a:r>
          </a:p>
        </p:txBody>
      </p:sp>
      <p:sp>
        <p:nvSpPr>
          <p:cNvPr id="14353" name="TextBox 3"/>
          <p:cNvSpPr txBox="1">
            <a:spLocks noChangeArrowheads="1"/>
          </p:cNvSpPr>
          <p:nvPr/>
        </p:nvSpPr>
        <p:spPr bwMode="auto">
          <a:xfrm>
            <a:off x="1066800" y="4114800"/>
            <a:ext cx="6553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>
                <a:latin typeface="Calibri" pitchFamily="34" charset="0"/>
              </a:rPr>
              <a:t>Review the Long Range Acquisition Forecast  (LRAF)</a:t>
            </a:r>
          </a:p>
          <a:p>
            <a:pPr marL="342900" indent="-342900">
              <a:buFontTx/>
              <a:buAutoNum type="arabicPeriod"/>
            </a:pPr>
            <a:r>
              <a:rPr lang="en-US">
                <a:latin typeface="Calibri" pitchFamily="34" charset="0"/>
              </a:rPr>
              <a:t>Identify projects that match your company’s capabilities</a:t>
            </a:r>
          </a:p>
          <a:p>
            <a:pPr marL="342900" indent="-342900">
              <a:buFontTx/>
              <a:buAutoNum type="arabicPeriod"/>
            </a:pPr>
            <a:r>
              <a:rPr lang="en-US">
                <a:latin typeface="Calibri" pitchFamily="34" charset="0"/>
              </a:rPr>
              <a:t>Develop Capability Statements for each project</a:t>
            </a:r>
          </a:p>
          <a:p>
            <a:pPr marL="342900" indent="-342900">
              <a:buFontTx/>
              <a:buAutoNum type="arabicPeriod"/>
            </a:pPr>
            <a:r>
              <a:rPr lang="en-US">
                <a:latin typeface="Calibri" pitchFamily="34" charset="0"/>
              </a:rPr>
              <a:t>Determine who are the Program Manager &amp; Engineer’s  that support the LRAF posting</a:t>
            </a:r>
          </a:p>
          <a:p>
            <a:pPr marL="342900" indent="-342900">
              <a:buFontTx/>
              <a:buAutoNum type="arabicPeriod"/>
            </a:pPr>
            <a:r>
              <a:rPr lang="en-US">
                <a:latin typeface="Calibri" pitchFamily="34" charset="0"/>
              </a:rPr>
              <a:t>Reach out to them to introduce your Company and Capabilities (Remember this is before the solicitation is posted; otherwise, they will not discuss a solicitation that has been posted)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154</Words>
  <Application>Microsoft Office PowerPoint</Application>
  <PresentationFormat>On-screen Show (4:3)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</dc:title>
  <dc:creator>AMW</dc:creator>
  <cp:lastModifiedBy>cmoyer</cp:lastModifiedBy>
  <cp:revision>9</cp:revision>
  <dcterms:created xsi:type="dcterms:W3CDTF">2015-03-05T18:12:40Z</dcterms:created>
  <dcterms:modified xsi:type="dcterms:W3CDTF">2015-03-20T19:18:22Z</dcterms:modified>
</cp:coreProperties>
</file>